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89"/>
  </p:notesMasterIdLst>
  <p:sldIdLst>
    <p:sldId id="256" r:id="rId2"/>
    <p:sldId id="310" r:id="rId3"/>
    <p:sldId id="311" r:id="rId4"/>
    <p:sldId id="306" r:id="rId5"/>
    <p:sldId id="308" r:id="rId6"/>
    <p:sldId id="338" r:id="rId7"/>
    <p:sldId id="307" r:id="rId8"/>
    <p:sldId id="258" r:id="rId9"/>
    <p:sldId id="268" r:id="rId10"/>
    <p:sldId id="259" r:id="rId11"/>
    <p:sldId id="260" r:id="rId12"/>
    <p:sldId id="262" r:id="rId13"/>
    <p:sldId id="267" r:id="rId14"/>
    <p:sldId id="265" r:id="rId15"/>
    <p:sldId id="261" r:id="rId16"/>
    <p:sldId id="264" r:id="rId17"/>
    <p:sldId id="309" r:id="rId18"/>
    <p:sldId id="313" r:id="rId19"/>
    <p:sldId id="314" r:id="rId20"/>
    <p:sldId id="315" r:id="rId21"/>
    <p:sldId id="316" r:id="rId22"/>
    <p:sldId id="317" r:id="rId23"/>
    <p:sldId id="330" r:id="rId24"/>
    <p:sldId id="331" r:id="rId25"/>
    <p:sldId id="332" r:id="rId26"/>
    <p:sldId id="333" r:id="rId27"/>
    <p:sldId id="257" r:id="rId28"/>
    <p:sldId id="269" r:id="rId29"/>
    <p:sldId id="270" r:id="rId30"/>
    <p:sldId id="334" r:id="rId31"/>
    <p:sldId id="271" r:id="rId32"/>
    <p:sldId id="272" r:id="rId33"/>
    <p:sldId id="336" r:id="rId34"/>
    <p:sldId id="273" r:id="rId35"/>
    <p:sldId id="339" r:id="rId36"/>
    <p:sldId id="340" r:id="rId37"/>
    <p:sldId id="276" r:id="rId38"/>
    <p:sldId id="342" r:id="rId39"/>
    <p:sldId id="341" r:id="rId40"/>
    <p:sldId id="275" r:id="rId41"/>
    <p:sldId id="343" r:id="rId42"/>
    <p:sldId id="344" r:id="rId43"/>
    <p:sldId id="345" r:id="rId44"/>
    <p:sldId id="346" r:id="rId45"/>
    <p:sldId id="327" r:id="rId46"/>
    <p:sldId id="328" r:id="rId47"/>
    <p:sldId id="312" r:id="rId48"/>
    <p:sldId id="320" r:id="rId49"/>
    <p:sldId id="321" r:id="rId50"/>
    <p:sldId id="323" r:id="rId51"/>
    <p:sldId id="322" r:id="rId52"/>
    <p:sldId id="324" r:id="rId53"/>
    <p:sldId id="325" r:id="rId54"/>
    <p:sldId id="319" r:id="rId55"/>
    <p:sldId id="329" r:id="rId56"/>
    <p:sldId id="326" r:id="rId57"/>
    <p:sldId id="318" r:id="rId58"/>
    <p:sldId id="335" r:id="rId59"/>
    <p:sldId id="277" r:id="rId60"/>
    <p:sldId id="281" r:id="rId61"/>
    <p:sldId id="282" r:id="rId62"/>
    <p:sldId id="283" r:id="rId63"/>
    <p:sldId id="284" r:id="rId64"/>
    <p:sldId id="285" r:id="rId65"/>
    <p:sldId id="286" r:id="rId66"/>
    <p:sldId id="278" r:id="rId67"/>
    <p:sldId id="279" r:id="rId68"/>
    <p:sldId id="280" r:id="rId69"/>
    <p:sldId id="288" r:id="rId70"/>
    <p:sldId id="289" r:id="rId71"/>
    <p:sldId id="290" r:id="rId72"/>
    <p:sldId id="291" r:id="rId73"/>
    <p:sldId id="287" r:id="rId74"/>
    <p:sldId id="292" r:id="rId75"/>
    <p:sldId id="293" r:id="rId76"/>
    <p:sldId id="294" r:id="rId77"/>
    <p:sldId id="295" r:id="rId78"/>
    <p:sldId id="296" r:id="rId79"/>
    <p:sldId id="297" r:id="rId80"/>
    <p:sldId id="298" r:id="rId81"/>
    <p:sldId id="299" r:id="rId82"/>
    <p:sldId id="300" r:id="rId83"/>
    <p:sldId id="301" r:id="rId84"/>
    <p:sldId id="302" r:id="rId85"/>
    <p:sldId id="303" r:id="rId86"/>
    <p:sldId id="304" r:id="rId87"/>
    <p:sldId id="305" r:id="rId88"/>
  </p:sldIdLst>
  <p:sldSz cx="10287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2178" y="-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05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0177E-A73D-4263-BF95-17DB166FE3E8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th-TH"/>
        </a:p>
      </dgm:t>
    </dgm:pt>
    <dgm:pt modelId="{92C250F3-D82A-44C4-80BE-2EA21161BCA5}">
      <dgm:prSet phldrT="[ข้อความ]"/>
      <dgm:spPr/>
      <dgm:t>
        <a:bodyPr/>
        <a:lstStyle/>
        <a:p>
          <a:r>
            <a:rPr lang="en-US" dirty="0"/>
            <a:t>CRT</a:t>
          </a:r>
          <a:endParaRPr lang="th-TH" dirty="0"/>
        </a:p>
      </dgm:t>
    </dgm:pt>
    <dgm:pt modelId="{AAFD2DBC-02E8-423F-81F8-16954F3AED46}" type="parTrans" cxnId="{17962F22-37F4-4D61-A79B-168DC17FD529}">
      <dgm:prSet/>
      <dgm:spPr/>
      <dgm:t>
        <a:bodyPr/>
        <a:lstStyle/>
        <a:p>
          <a:endParaRPr lang="th-TH"/>
        </a:p>
      </dgm:t>
    </dgm:pt>
    <dgm:pt modelId="{A14DAA00-6C1B-4A2C-A1F1-94F06E645DE2}" type="sibTrans" cxnId="{17962F22-37F4-4D61-A79B-168DC17FD529}">
      <dgm:prSet/>
      <dgm:spPr>
        <a:solidFill>
          <a:schemeClr val="tx1"/>
        </a:solidFill>
      </dgm:spPr>
      <dgm:t>
        <a:bodyPr/>
        <a:lstStyle/>
        <a:p>
          <a:endParaRPr lang="th-TH">
            <a:solidFill>
              <a:schemeClr val="tx1"/>
            </a:solidFill>
          </a:endParaRPr>
        </a:p>
      </dgm:t>
    </dgm:pt>
    <dgm:pt modelId="{3CC4415B-0D7D-4847-B893-68B2F46D3428}">
      <dgm:prSet phldrT="[ข้อความ]"/>
      <dgm:spPr/>
      <dgm:t>
        <a:bodyPr/>
        <a:lstStyle/>
        <a:p>
          <a:r>
            <a:rPr lang="th-TH" dirty="0"/>
            <a:t>1แท่ง</a:t>
          </a:r>
        </a:p>
      </dgm:t>
    </dgm:pt>
    <dgm:pt modelId="{263F9947-4E3B-4028-8088-3722F1F343DF}" type="parTrans" cxnId="{5F6EEDEA-E6F5-47BD-87D0-EF7C490AE6CF}">
      <dgm:prSet/>
      <dgm:spPr/>
      <dgm:t>
        <a:bodyPr/>
        <a:lstStyle/>
        <a:p>
          <a:endParaRPr lang="th-TH"/>
        </a:p>
      </dgm:t>
    </dgm:pt>
    <dgm:pt modelId="{823D9D7F-5FD6-4B15-9319-BF99A702D7CC}" type="sibTrans" cxnId="{5F6EEDEA-E6F5-47BD-87D0-EF7C490AE6CF}">
      <dgm:prSet/>
      <dgm:spPr/>
      <dgm:t>
        <a:bodyPr/>
        <a:lstStyle/>
        <a:p>
          <a:endParaRPr lang="th-TH"/>
        </a:p>
      </dgm:t>
    </dgm:pt>
    <dgm:pt modelId="{2DE1142C-F9C2-4DD8-A665-17AE4120B0D9}">
      <dgm:prSet phldrT="[ข้อความ]"/>
      <dgm:spPr/>
      <dgm:t>
        <a:bodyPr/>
        <a:lstStyle/>
        <a:p>
          <a:r>
            <a:rPr lang="th-TH" dirty="0"/>
            <a:t>3แท่ง</a:t>
          </a:r>
        </a:p>
      </dgm:t>
    </dgm:pt>
    <dgm:pt modelId="{1BB4526A-96E3-4BA1-8D95-3782701BA80B}" type="parTrans" cxnId="{AAC5EC73-E07A-41E2-955F-76EE23A69B09}">
      <dgm:prSet/>
      <dgm:spPr/>
      <dgm:t>
        <a:bodyPr/>
        <a:lstStyle/>
        <a:p>
          <a:endParaRPr lang="th-TH"/>
        </a:p>
      </dgm:t>
    </dgm:pt>
    <dgm:pt modelId="{B875275E-2D93-40C8-BA65-F2FCB56F5553}" type="sibTrans" cxnId="{AAC5EC73-E07A-41E2-955F-76EE23A69B09}">
      <dgm:prSet/>
      <dgm:spPr>
        <a:solidFill>
          <a:schemeClr val="tx1"/>
        </a:solidFill>
      </dgm:spPr>
      <dgm:t>
        <a:bodyPr/>
        <a:lstStyle/>
        <a:p>
          <a:endParaRPr lang="th-TH"/>
        </a:p>
      </dgm:t>
    </dgm:pt>
    <dgm:pt modelId="{765A4587-F9C8-4930-A70B-30082A2031BD}" type="pres">
      <dgm:prSet presAssocID="{B500177E-A73D-4263-BF95-17DB166FE3E8}" presName="cycle" presStyleCnt="0">
        <dgm:presLayoutVars>
          <dgm:dir/>
          <dgm:resizeHandles val="exact"/>
        </dgm:presLayoutVars>
      </dgm:prSet>
      <dgm:spPr/>
    </dgm:pt>
    <dgm:pt modelId="{AAAE1609-8885-4ED1-B7AD-B92AE2E2DC57}" type="pres">
      <dgm:prSet presAssocID="{92C250F3-D82A-44C4-80BE-2EA21161BCA5}" presName="node" presStyleLbl="node1" presStyleIdx="0" presStyleCnt="3">
        <dgm:presLayoutVars>
          <dgm:bulletEnabled val="1"/>
        </dgm:presLayoutVars>
      </dgm:prSet>
      <dgm:spPr/>
    </dgm:pt>
    <dgm:pt modelId="{B5D7D2B0-4141-4236-973B-93088A889DE4}" type="pres">
      <dgm:prSet presAssocID="{A14DAA00-6C1B-4A2C-A1F1-94F06E645DE2}" presName="sibTrans" presStyleLbl="sibTrans2D1" presStyleIdx="0" presStyleCnt="3"/>
      <dgm:spPr/>
    </dgm:pt>
    <dgm:pt modelId="{68DAA240-1DAE-4110-A4D7-A7A9A0219F4B}" type="pres">
      <dgm:prSet presAssocID="{A14DAA00-6C1B-4A2C-A1F1-94F06E645DE2}" presName="connectorText" presStyleLbl="sibTrans2D1" presStyleIdx="0" presStyleCnt="3"/>
      <dgm:spPr/>
    </dgm:pt>
    <dgm:pt modelId="{A452E9F3-A496-4BD6-BB53-F801BDC45175}" type="pres">
      <dgm:prSet presAssocID="{3CC4415B-0D7D-4847-B893-68B2F46D3428}" presName="node" presStyleLbl="node1" presStyleIdx="1" presStyleCnt="3">
        <dgm:presLayoutVars>
          <dgm:bulletEnabled val="1"/>
        </dgm:presLayoutVars>
      </dgm:prSet>
      <dgm:spPr/>
    </dgm:pt>
    <dgm:pt modelId="{09A07BFD-8316-44C6-A970-E347489B0760}" type="pres">
      <dgm:prSet presAssocID="{823D9D7F-5FD6-4B15-9319-BF99A702D7CC}" presName="sibTrans" presStyleLbl="sibTrans2D1" presStyleIdx="1" presStyleCnt="3"/>
      <dgm:spPr/>
    </dgm:pt>
    <dgm:pt modelId="{1C318F72-A292-48E8-B409-EA35D412FFFB}" type="pres">
      <dgm:prSet presAssocID="{823D9D7F-5FD6-4B15-9319-BF99A702D7CC}" presName="connectorText" presStyleLbl="sibTrans2D1" presStyleIdx="1" presStyleCnt="3"/>
      <dgm:spPr/>
    </dgm:pt>
    <dgm:pt modelId="{5DED9AE8-C1C1-4328-8EEF-CB903FDE254B}" type="pres">
      <dgm:prSet presAssocID="{2DE1142C-F9C2-4DD8-A665-17AE4120B0D9}" presName="node" presStyleLbl="node1" presStyleIdx="2" presStyleCnt="3">
        <dgm:presLayoutVars>
          <dgm:bulletEnabled val="1"/>
        </dgm:presLayoutVars>
      </dgm:prSet>
      <dgm:spPr/>
    </dgm:pt>
    <dgm:pt modelId="{B4F4E5F3-FFDA-48BE-9939-7655376B9321}" type="pres">
      <dgm:prSet presAssocID="{B875275E-2D93-40C8-BA65-F2FCB56F5553}" presName="sibTrans" presStyleLbl="sibTrans2D1" presStyleIdx="2" presStyleCnt="3" custAng="11304114"/>
      <dgm:spPr/>
    </dgm:pt>
    <dgm:pt modelId="{EA89298A-DE8E-4F65-B6F5-D2D2DD00D5A3}" type="pres">
      <dgm:prSet presAssocID="{B875275E-2D93-40C8-BA65-F2FCB56F5553}" presName="connectorText" presStyleLbl="sibTrans2D1" presStyleIdx="2" presStyleCnt="3"/>
      <dgm:spPr/>
    </dgm:pt>
  </dgm:ptLst>
  <dgm:cxnLst>
    <dgm:cxn modelId="{17962F22-37F4-4D61-A79B-168DC17FD529}" srcId="{B500177E-A73D-4263-BF95-17DB166FE3E8}" destId="{92C250F3-D82A-44C4-80BE-2EA21161BCA5}" srcOrd="0" destOrd="0" parTransId="{AAFD2DBC-02E8-423F-81F8-16954F3AED46}" sibTransId="{A14DAA00-6C1B-4A2C-A1F1-94F06E645DE2}"/>
    <dgm:cxn modelId="{259EC329-ADA6-4AF6-A0FC-A2D274423122}" type="presOf" srcId="{2DE1142C-F9C2-4DD8-A665-17AE4120B0D9}" destId="{5DED9AE8-C1C1-4328-8EEF-CB903FDE254B}" srcOrd="0" destOrd="0" presId="urn:microsoft.com/office/officeart/2005/8/layout/cycle2"/>
    <dgm:cxn modelId="{5F142660-9909-437B-9E5B-179E71DEA910}" type="presOf" srcId="{B500177E-A73D-4263-BF95-17DB166FE3E8}" destId="{765A4587-F9C8-4930-A70B-30082A2031BD}" srcOrd="0" destOrd="0" presId="urn:microsoft.com/office/officeart/2005/8/layout/cycle2"/>
    <dgm:cxn modelId="{3477E462-D966-472A-8258-3B6E474594FD}" type="presOf" srcId="{92C250F3-D82A-44C4-80BE-2EA21161BCA5}" destId="{AAAE1609-8885-4ED1-B7AD-B92AE2E2DC57}" srcOrd="0" destOrd="0" presId="urn:microsoft.com/office/officeart/2005/8/layout/cycle2"/>
    <dgm:cxn modelId="{44DA8352-E8DD-40BB-A54B-DD054B2B3C4F}" type="presOf" srcId="{B875275E-2D93-40C8-BA65-F2FCB56F5553}" destId="{B4F4E5F3-FFDA-48BE-9939-7655376B9321}" srcOrd="0" destOrd="0" presId="urn:microsoft.com/office/officeart/2005/8/layout/cycle2"/>
    <dgm:cxn modelId="{AAC5EC73-E07A-41E2-955F-76EE23A69B09}" srcId="{B500177E-A73D-4263-BF95-17DB166FE3E8}" destId="{2DE1142C-F9C2-4DD8-A665-17AE4120B0D9}" srcOrd="2" destOrd="0" parTransId="{1BB4526A-96E3-4BA1-8D95-3782701BA80B}" sibTransId="{B875275E-2D93-40C8-BA65-F2FCB56F5553}"/>
    <dgm:cxn modelId="{7BD62A75-EB93-4409-9E12-C603BFED7136}" type="presOf" srcId="{823D9D7F-5FD6-4B15-9319-BF99A702D7CC}" destId="{1C318F72-A292-48E8-B409-EA35D412FFFB}" srcOrd="1" destOrd="0" presId="urn:microsoft.com/office/officeart/2005/8/layout/cycle2"/>
    <dgm:cxn modelId="{FFE6875A-A07C-4842-A7FC-0B0CBE9EE08D}" type="presOf" srcId="{A14DAA00-6C1B-4A2C-A1F1-94F06E645DE2}" destId="{B5D7D2B0-4141-4236-973B-93088A889DE4}" srcOrd="0" destOrd="0" presId="urn:microsoft.com/office/officeart/2005/8/layout/cycle2"/>
    <dgm:cxn modelId="{862BCB7A-47FA-4BB9-AB75-3419C123484D}" type="presOf" srcId="{A14DAA00-6C1B-4A2C-A1F1-94F06E645DE2}" destId="{68DAA240-1DAE-4110-A4D7-A7A9A0219F4B}" srcOrd="1" destOrd="0" presId="urn:microsoft.com/office/officeart/2005/8/layout/cycle2"/>
    <dgm:cxn modelId="{778CB3A1-94C4-497D-B991-770ABB086B80}" type="presOf" srcId="{823D9D7F-5FD6-4B15-9319-BF99A702D7CC}" destId="{09A07BFD-8316-44C6-A970-E347489B0760}" srcOrd="0" destOrd="0" presId="urn:microsoft.com/office/officeart/2005/8/layout/cycle2"/>
    <dgm:cxn modelId="{70A5AAB9-ECC8-487F-AEDA-6DFBB756302F}" type="presOf" srcId="{B875275E-2D93-40C8-BA65-F2FCB56F5553}" destId="{EA89298A-DE8E-4F65-B6F5-D2D2DD00D5A3}" srcOrd="1" destOrd="0" presId="urn:microsoft.com/office/officeart/2005/8/layout/cycle2"/>
    <dgm:cxn modelId="{0B800BE5-B243-4DD9-947D-2C9B71D1B5F2}" type="presOf" srcId="{3CC4415B-0D7D-4847-B893-68B2F46D3428}" destId="{A452E9F3-A496-4BD6-BB53-F801BDC45175}" srcOrd="0" destOrd="0" presId="urn:microsoft.com/office/officeart/2005/8/layout/cycle2"/>
    <dgm:cxn modelId="{5F6EEDEA-E6F5-47BD-87D0-EF7C490AE6CF}" srcId="{B500177E-A73D-4263-BF95-17DB166FE3E8}" destId="{3CC4415B-0D7D-4847-B893-68B2F46D3428}" srcOrd="1" destOrd="0" parTransId="{263F9947-4E3B-4028-8088-3722F1F343DF}" sibTransId="{823D9D7F-5FD6-4B15-9319-BF99A702D7CC}"/>
    <dgm:cxn modelId="{790958C4-98BD-4D41-BF7D-978745EF6A24}" type="presParOf" srcId="{765A4587-F9C8-4930-A70B-30082A2031BD}" destId="{AAAE1609-8885-4ED1-B7AD-B92AE2E2DC57}" srcOrd="0" destOrd="0" presId="urn:microsoft.com/office/officeart/2005/8/layout/cycle2"/>
    <dgm:cxn modelId="{31D418AE-329A-44BB-AC65-448A78D2429A}" type="presParOf" srcId="{765A4587-F9C8-4930-A70B-30082A2031BD}" destId="{B5D7D2B0-4141-4236-973B-93088A889DE4}" srcOrd="1" destOrd="0" presId="urn:microsoft.com/office/officeart/2005/8/layout/cycle2"/>
    <dgm:cxn modelId="{9E0FA107-04CE-4F81-901B-3F6AAB00425B}" type="presParOf" srcId="{B5D7D2B0-4141-4236-973B-93088A889DE4}" destId="{68DAA240-1DAE-4110-A4D7-A7A9A0219F4B}" srcOrd="0" destOrd="0" presId="urn:microsoft.com/office/officeart/2005/8/layout/cycle2"/>
    <dgm:cxn modelId="{7A964B1B-D94A-4117-8816-69DFAE091F5F}" type="presParOf" srcId="{765A4587-F9C8-4930-A70B-30082A2031BD}" destId="{A452E9F3-A496-4BD6-BB53-F801BDC45175}" srcOrd="2" destOrd="0" presId="urn:microsoft.com/office/officeart/2005/8/layout/cycle2"/>
    <dgm:cxn modelId="{F0A7C879-1ADD-4A90-9785-ADF8081FE24C}" type="presParOf" srcId="{765A4587-F9C8-4930-A70B-30082A2031BD}" destId="{09A07BFD-8316-44C6-A970-E347489B0760}" srcOrd="3" destOrd="0" presId="urn:microsoft.com/office/officeart/2005/8/layout/cycle2"/>
    <dgm:cxn modelId="{CFAB8FFB-C678-4F53-809E-85EE6E1536EF}" type="presParOf" srcId="{09A07BFD-8316-44C6-A970-E347489B0760}" destId="{1C318F72-A292-48E8-B409-EA35D412FFFB}" srcOrd="0" destOrd="0" presId="urn:microsoft.com/office/officeart/2005/8/layout/cycle2"/>
    <dgm:cxn modelId="{CC06A492-4760-4239-9E67-C1A6C305934C}" type="presParOf" srcId="{765A4587-F9C8-4930-A70B-30082A2031BD}" destId="{5DED9AE8-C1C1-4328-8EEF-CB903FDE254B}" srcOrd="4" destOrd="0" presId="urn:microsoft.com/office/officeart/2005/8/layout/cycle2"/>
    <dgm:cxn modelId="{59593E56-311C-42F2-A409-770256A68EF3}" type="presParOf" srcId="{765A4587-F9C8-4930-A70B-30082A2031BD}" destId="{B4F4E5F3-FFDA-48BE-9939-7655376B9321}" srcOrd="5" destOrd="0" presId="urn:microsoft.com/office/officeart/2005/8/layout/cycle2"/>
    <dgm:cxn modelId="{8164E42C-E7CF-49B8-BF83-B176B05C6F56}" type="presParOf" srcId="{B4F4E5F3-FFDA-48BE-9939-7655376B9321}" destId="{EA89298A-DE8E-4F65-B6F5-D2D2DD00D5A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E1609-8885-4ED1-B7AD-B92AE2E2DC57}">
      <dsp:nvSpPr>
        <dsp:cNvPr id="0" name=""/>
        <dsp:cNvSpPr/>
      </dsp:nvSpPr>
      <dsp:spPr>
        <a:xfrm>
          <a:off x="2436130" y="681"/>
          <a:ext cx="1985739" cy="19857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CRT</a:t>
          </a:r>
          <a:endParaRPr lang="th-TH" sz="5400" kern="1200" dirty="0"/>
        </a:p>
      </dsp:txBody>
      <dsp:txXfrm>
        <a:off x="2726935" y="291486"/>
        <a:ext cx="1404129" cy="1404129"/>
      </dsp:txXfrm>
    </dsp:sp>
    <dsp:sp modelId="{B5D7D2B0-4141-4236-973B-93088A889DE4}">
      <dsp:nvSpPr>
        <dsp:cNvPr id="0" name=""/>
        <dsp:cNvSpPr/>
      </dsp:nvSpPr>
      <dsp:spPr>
        <a:xfrm rot="3600000">
          <a:off x="3902956" y="1937928"/>
          <a:ext cx="529492" cy="67018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2400" kern="1200">
            <a:solidFill>
              <a:schemeClr val="tx1"/>
            </a:solidFill>
          </a:endParaRPr>
        </a:p>
      </dsp:txBody>
      <dsp:txXfrm>
        <a:off x="3942668" y="2003182"/>
        <a:ext cx="370644" cy="402112"/>
      </dsp:txXfrm>
    </dsp:sp>
    <dsp:sp modelId="{A452E9F3-A496-4BD6-BB53-F801BDC45175}">
      <dsp:nvSpPr>
        <dsp:cNvPr id="0" name=""/>
        <dsp:cNvSpPr/>
      </dsp:nvSpPr>
      <dsp:spPr>
        <a:xfrm>
          <a:off x="3928521" y="2585578"/>
          <a:ext cx="1985739" cy="19857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5400" kern="1200" dirty="0"/>
            <a:t>1แท่ง</a:t>
          </a:r>
        </a:p>
      </dsp:txBody>
      <dsp:txXfrm>
        <a:off x="4219326" y="2876383"/>
        <a:ext cx="1404129" cy="1404129"/>
      </dsp:txXfrm>
    </dsp:sp>
    <dsp:sp modelId="{09A07BFD-8316-44C6-A970-E347489B0760}">
      <dsp:nvSpPr>
        <dsp:cNvPr id="0" name=""/>
        <dsp:cNvSpPr/>
      </dsp:nvSpPr>
      <dsp:spPr>
        <a:xfrm rot="10800000">
          <a:off x="3179239" y="3243354"/>
          <a:ext cx="529492" cy="67018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2400" kern="1200"/>
        </a:p>
      </dsp:txBody>
      <dsp:txXfrm rot="10800000">
        <a:off x="3338087" y="3377391"/>
        <a:ext cx="370644" cy="402112"/>
      </dsp:txXfrm>
    </dsp:sp>
    <dsp:sp modelId="{5DED9AE8-C1C1-4328-8EEF-CB903FDE254B}">
      <dsp:nvSpPr>
        <dsp:cNvPr id="0" name=""/>
        <dsp:cNvSpPr/>
      </dsp:nvSpPr>
      <dsp:spPr>
        <a:xfrm>
          <a:off x="943739" y="2585578"/>
          <a:ext cx="1985739" cy="19857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5400" kern="1200" dirty="0"/>
            <a:t>3แท่ง</a:t>
          </a:r>
        </a:p>
      </dsp:txBody>
      <dsp:txXfrm>
        <a:off x="1234544" y="2876383"/>
        <a:ext cx="1404129" cy="1404129"/>
      </dsp:txXfrm>
    </dsp:sp>
    <dsp:sp modelId="{B4F4E5F3-FFDA-48BE-9939-7655376B9321}">
      <dsp:nvSpPr>
        <dsp:cNvPr id="0" name=""/>
        <dsp:cNvSpPr/>
      </dsp:nvSpPr>
      <dsp:spPr>
        <a:xfrm rot="7704114">
          <a:off x="2410565" y="1963884"/>
          <a:ext cx="529492" cy="67018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2400" kern="1200"/>
        </a:p>
      </dsp:txBody>
      <dsp:txXfrm>
        <a:off x="2539325" y="2035679"/>
        <a:ext cx="370644" cy="402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33BB-9F01-451C-BA28-0812AC123C92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1AFBC-48FA-43A6-9AF5-D32EA62224F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5140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1AFBC-48FA-43A6-9AF5-D32EA62224F9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051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47" y="2171702"/>
            <a:ext cx="7448589" cy="49943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4747" y="7166070"/>
            <a:ext cx="7448589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121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49" y="7200880"/>
            <a:ext cx="7448588" cy="850107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747" y="1028700"/>
            <a:ext cx="7448589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800"/>
            </a:lvl2pPr>
            <a:lvl3pPr marL="1028700" indent="0">
              <a:buNone/>
              <a:defRPr sz="1800"/>
            </a:lvl3pPr>
            <a:lvl4pPr marL="1543050" indent="0">
              <a:buNone/>
              <a:defRPr sz="1800"/>
            </a:lvl4pPr>
            <a:lvl5pPr marL="2057400" indent="0">
              <a:buNone/>
              <a:defRPr sz="1800"/>
            </a:lvl5pPr>
            <a:lvl6pPr marL="2571750" indent="0">
              <a:buNone/>
              <a:defRPr sz="1800"/>
            </a:lvl6pPr>
            <a:lvl7pPr marL="3086100" indent="0">
              <a:buNone/>
              <a:defRPr sz="1800"/>
            </a:lvl7pPr>
            <a:lvl8pPr marL="3600450" indent="0">
              <a:buNone/>
              <a:defRPr sz="1800"/>
            </a:lvl8pPr>
            <a:lvl9pPr marL="4114800" indent="0">
              <a:buNone/>
              <a:defRPr sz="18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48" y="8050988"/>
            <a:ext cx="7448587" cy="740568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017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47" y="2171700"/>
            <a:ext cx="7448589" cy="2971800"/>
          </a:xfrm>
        </p:spPr>
        <p:txBody>
          <a:bodyPr/>
          <a:lstStyle>
            <a:lvl1pPr>
              <a:defRPr sz="5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47" y="5486400"/>
            <a:ext cx="74485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02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0572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9086" y="2171701"/>
            <a:ext cx="6751180" cy="3476474"/>
          </a:xfrm>
        </p:spPr>
        <p:txBody>
          <a:bodyPr/>
          <a:lstStyle>
            <a:lvl1pPr>
              <a:defRPr sz="5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636347" y="5648174"/>
            <a:ext cx="6131105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575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47" y="6525986"/>
            <a:ext cx="74485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02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  <p:sp>
        <p:nvSpPr>
          <p:cNvPr id="9" name="TextBox 8"/>
          <p:cNvSpPr txBox="1"/>
          <p:nvPr/>
        </p:nvSpPr>
        <p:spPr>
          <a:xfrm>
            <a:off x="758135" y="1456880"/>
            <a:ext cx="676790" cy="220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725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4652" y="3920681"/>
            <a:ext cx="676790" cy="220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725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6729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47" y="4686302"/>
            <a:ext cx="7448590" cy="2479770"/>
          </a:xfrm>
        </p:spPr>
        <p:txBody>
          <a:bodyPr anchor="b"/>
          <a:lstStyle>
            <a:lvl1pPr algn="l">
              <a:defRPr sz="45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747" y="7166072"/>
            <a:ext cx="7448589" cy="1290600"/>
          </a:xfrm>
        </p:spPr>
        <p:txBody>
          <a:bodyPr anchor="t"/>
          <a:lstStyle>
            <a:lvl1pPr marL="0" indent="0" algn="l">
              <a:buNone/>
              <a:defRPr sz="2250" cap="none">
                <a:solidFill>
                  <a:schemeClr val="accent1"/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2500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25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189" y="2971800"/>
            <a:ext cx="2487066" cy="864393"/>
          </a:xfrm>
        </p:spPr>
        <p:txBody>
          <a:bodyPr anchor="b">
            <a:noAutofit/>
          </a:bodyPr>
          <a:lstStyle>
            <a:lvl1pPr marL="0" indent="0">
              <a:buNone/>
              <a:defRPr sz="2700" b="0">
                <a:solidFill>
                  <a:schemeClr val="accent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50659" y="4000500"/>
            <a:ext cx="2470595" cy="5384007"/>
          </a:xfrm>
        </p:spPr>
        <p:txBody>
          <a:bodyPr anchor="t"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7692" y="2971800"/>
            <a:ext cx="2478098" cy="864393"/>
          </a:xfrm>
        </p:spPr>
        <p:txBody>
          <a:bodyPr anchor="b">
            <a:noAutofit/>
          </a:bodyPr>
          <a:lstStyle>
            <a:lvl1pPr marL="0" indent="0">
              <a:buNone/>
              <a:defRPr sz="2700" b="0">
                <a:solidFill>
                  <a:schemeClr val="accent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68785" y="4000500"/>
            <a:ext cx="2487005" cy="5384007"/>
          </a:xfrm>
        </p:spPr>
        <p:txBody>
          <a:bodyPr anchor="t"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13032" y="2971800"/>
            <a:ext cx="2474615" cy="864393"/>
          </a:xfrm>
        </p:spPr>
        <p:txBody>
          <a:bodyPr anchor="b">
            <a:noAutofit/>
          </a:bodyPr>
          <a:lstStyle>
            <a:lvl1pPr marL="0" indent="0">
              <a:buNone/>
              <a:defRPr sz="2700" b="0">
                <a:solidFill>
                  <a:schemeClr val="accent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13032" y="4000500"/>
            <a:ext cx="2474615" cy="5384007"/>
          </a:xfrm>
        </p:spPr>
        <p:txBody>
          <a:bodyPr anchor="t"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144751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75909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8626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อลัมน์รูปภาพ 3 รู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25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659" y="6376424"/>
            <a:ext cx="2481314" cy="864393"/>
          </a:xfrm>
        </p:spPr>
        <p:txBody>
          <a:bodyPr anchor="b">
            <a:noAutofit/>
          </a:bodyPr>
          <a:lstStyle>
            <a:lvl1pPr marL="0" indent="0">
              <a:buNone/>
              <a:defRPr sz="2700" b="0">
                <a:solidFill>
                  <a:schemeClr val="accent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50659" y="3314700"/>
            <a:ext cx="2481314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800"/>
            </a:lvl2pPr>
            <a:lvl3pPr marL="1028700" indent="0">
              <a:buNone/>
              <a:defRPr sz="1800"/>
            </a:lvl3pPr>
            <a:lvl4pPr marL="1543050" indent="0">
              <a:buNone/>
              <a:defRPr sz="1800"/>
            </a:lvl4pPr>
            <a:lvl5pPr marL="2057400" indent="0">
              <a:buNone/>
              <a:defRPr sz="1800"/>
            </a:lvl5pPr>
            <a:lvl6pPr marL="2571750" indent="0">
              <a:buNone/>
              <a:defRPr sz="1800"/>
            </a:lvl6pPr>
            <a:lvl7pPr marL="3086100" indent="0">
              <a:buNone/>
              <a:defRPr sz="1800"/>
            </a:lvl7pPr>
            <a:lvl8pPr marL="3600450" indent="0">
              <a:buNone/>
              <a:defRPr sz="1800"/>
            </a:lvl8pPr>
            <a:lvl9pPr marL="4114800" indent="0">
              <a:buNone/>
              <a:defRPr sz="18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50659" y="7240818"/>
            <a:ext cx="2481314" cy="988784"/>
          </a:xfrm>
        </p:spPr>
        <p:txBody>
          <a:bodyPr anchor="t"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2516" y="6376424"/>
            <a:ext cx="2473274" cy="864393"/>
          </a:xfrm>
        </p:spPr>
        <p:txBody>
          <a:bodyPr anchor="b">
            <a:noAutofit/>
          </a:bodyPr>
          <a:lstStyle>
            <a:lvl1pPr marL="0" indent="0">
              <a:buNone/>
              <a:defRPr sz="2700" b="0">
                <a:solidFill>
                  <a:schemeClr val="accent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2515" y="3314700"/>
            <a:ext cx="2473274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800"/>
            </a:lvl2pPr>
            <a:lvl3pPr marL="1028700" indent="0">
              <a:buNone/>
              <a:defRPr sz="1800"/>
            </a:lvl3pPr>
            <a:lvl4pPr marL="1543050" indent="0">
              <a:buNone/>
              <a:defRPr sz="1800"/>
            </a:lvl4pPr>
            <a:lvl5pPr marL="2057400" indent="0">
              <a:buNone/>
              <a:defRPr sz="1800"/>
            </a:lvl5pPr>
            <a:lvl6pPr marL="2571750" indent="0">
              <a:buNone/>
              <a:defRPr sz="1800"/>
            </a:lvl6pPr>
            <a:lvl7pPr marL="3086100" indent="0">
              <a:buNone/>
              <a:defRPr sz="1800"/>
            </a:lvl7pPr>
            <a:lvl8pPr marL="3600450" indent="0">
              <a:buNone/>
              <a:defRPr sz="1800"/>
            </a:lvl8pPr>
            <a:lvl9pPr marL="4114800" indent="0">
              <a:buNone/>
              <a:defRPr sz="18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1373" y="7240817"/>
            <a:ext cx="2476550" cy="988784"/>
          </a:xfrm>
        </p:spPr>
        <p:txBody>
          <a:bodyPr anchor="t"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13032" y="6376424"/>
            <a:ext cx="2474615" cy="864393"/>
          </a:xfrm>
        </p:spPr>
        <p:txBody>
          <a:bodyPr anchor="b">
            <a:noAutofit/>
          </a:bodyPr>
          <a:lstStyle>
            <a:lvl1pPr marL="0" indent="0">
              <a:buNone/>
              <a:defRPr sz="2700" b="0">
                <a:solidFill>
                  <a:schemeClr val="accent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13031" y="3314700"/>
            <a:ext cx="247461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800"/>
            </a:lvl2pPr>
            <a:lvl3pPr marL="1028700" indent="0">
              <a:buNone/>
              <a:defRPr sz="1800"/>
            </a:lvl3pPr>
            <a:lvl4pPr marL="1543050" indent="0">
              <a:buNone/>
              <a:defRPr sz="1800"/>
            </a:lvl4pPr>
            <a:lvl5pPr marL="2057400" indent="0">
              <a:buNone/>
              <a:defRPr sz="1800"/>
            </a:lvl5pPr>
            <a:lvl6pPr marL="2571750" indent="0">
              <a:buNone/>
              <a:defRPr sz="1800"/>
            </a:lvl6pPr>
            <a:lvl7pPr marL="3086100" indent="0">
              <a:buNone/>
              <a:defRPr sz="1800"/>
            </a:lvl7pPr>
            <a:lvl8pPr marL="3600450" indent="0">
              <a:buNone/>
              <a:defRPr sz="1800"/>
            </a:lvl8pPr>
            <a:lvl9pPr marL="4114800" indent="0">
              <a:buNone/>
              <a:defRPr sz="18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12928" y="7240814"/>
            <a:ext cx="2477892" cy="988784"/>
          </a:xfrm>
        </p:spPr>
        <p:txBody>
          <a:bodyPr anchor="t"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144751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75909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264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1730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8505" y="645322"/>
            <a:ext cx="1479142" cy="8739188"/>
          </a:xfrm>
        </p:spPr>
        <p:txBody>
          <a:bodyPr vert="eaVert" anchor="b" anchorCtr="0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0659" y="1159808"/>
            <a:ext cx="6264914" cy="8224701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487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272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49" y="4292602"/>
            <a:ext cx="7448588" cy="2873471"/>
          </a:xfrm>
        </p:spPr>
        <p:txBody>
          <a:bodyPr anchor="b"/>
          <a:lstStyle>
            <a:lvl1pPr algn="l">
              <a:defRPr sz="45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747" y="7166072"/>
            <a:ext cx="7448589" cy="1290600"/>
          </a:xfrm>
        </p:spPr>
        <p:txBody>
          <a:bodyPr anchor="t"/>
          <a:lstStyle>
            <a:lvl1pPr marL="0" indent="0" algn="l">
              <a:buNone/>
              <a:defRPr sz="2250" cap="all">
                <a:solidFill>
                  <a:schemeClr val="accent1"/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025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1163" y="3090865"/>
            <a:ext cx="3710377" cy="6293645"/>
          </a:xfrm>
        </p:spPr>
        <p:txBody>
          <a:bodyPr>
            <a:normAutofit/>
          </a:bodyPr>
          <a:lstStyle>
            <a:lvl1pPr>
              <a:defRPr sz="2025"/>
            </a:lvl1pPr>
            <a:lvl2pPr>
              <a:defRPr sz="1800"/>
            </a:lvl2pPr>
            <a:lvl3pPr>
              <a:defRPr sz="1575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2223" y="3084140"/>
            <a:ext cx="3710379" cy="6300368"/>
          </a:xfrm>
        </p:spPr>
        <p:txBody>
          <a:bodyPr>
            <a:normAutofit/>
          </a:bodyPr>
          <a:lstStyle>
            <a:lvl1pPr>
              <a:defRPr sz="2025"/>
            </a:lvl1pPr>
            <a:lvl2pPr>
              <a:defRPr sz="1800"/>
            </a:lvl2pPr>
            <a:lvl3pPr>
              <a:defRPr sz="1575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007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1163" y="2857500"/>
            <a:ext cx="3710376" cy="864393"/>
          </a:xfrm>
        </p:spPr>
        <p:txBody>
          <a:bodyPr anchor="b">
            <a:noAutofit/>
          </a:bodyPr>
          <a:lstStyle>
            <a:lvl1pPr marL="0" indent="0">
              <a:buNone/>
              <a:defRPr sz="2700" b="0">
                <a:solidFill>
                  <a:schemeClr val="accent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163" y="3771900"/>
            <a:ext cx="3710377" cy="5612607"/>
          </a:xfrm>
        </p:spPr>
        <p:txBody>
          <a:bodyPr>
            <a:normAutofit/>
          </a:bodyPr>
          <a:lstStyle>
            <a:lvl1pPr>
              <a:defRPr sz="2025"/>
            </a:lvl1pPr>
            <a:lvl2pPr>
              <a:defRPr sz="1800"/>
            </a:lvl2pPr>
            <a:lvl3pPr>
              <a:defRPr sz="1575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224" y="2857500"/>
            <a:ext cx="3710377" cy="864393"/>
          </a:xfrm>
        </p:spPr>
        <p:txBody>
          <a:bodyPr anchor="b">
            <a:noAutofit/>
          </a:bodyPr>
          <a:lstStyle>
            <a:lvl1pPr marL="0" indent="0">
              <a:buNone/>
              <a:defRPr sz="2700" b="0">
                <a:solidFill>
                  <a:schemeClr val="accent1"/>
                </a:solidFill>
              </a:defRPr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224" y="3771900"/>
            <a:ext cx="3710377" cy="5612607"/>
          </a:xfrm>
        </p:spPr>
        <p:txBody>
          <a:bodyPr>
            <a:normAutofit/>
          </a:bodyPr>
          <a:lstStyle>
            <a:lvl1pPr>
              <a:defRPr sz="2025"/>
            </a:lvl1pPr>
            <a:lvl2pPr>
              <a:defRPr sz="1800"/>
            </a:lvl2pPr>
            <a:lvl3pPr>
              <a:defRPr sz="1575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235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891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8349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46" y="2171700"/>
            <a:ext cx="2870395" cy="2171700"/>
          </a:xfrm>
        </p:spPr>
        <p:txBody>
          <a:bodyPr anchor="b"/>
          <a:lstStyle>
            <a:lvl1pPr algn="l">
              <a:defRPr sz="27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072" y="2171700"/>
            <a:ext cx="4385265" cy="6858000"/>
          </a:xfrm>
        </p:spPr>
        <p:txBody>
          <a:bodyPr anchor="ctr">
            <a:normAutofit/>
          </a:bodyPr>
          <a:lstStyle>
            <a:lvl1pPr>
              <a:defRPr sz="2250"/>
            </a:lvl1pPr>
            <a:lvl2pPr>
              <a:defRPr sz="2025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46" y="4693922"/>
            <a:ext cx="2870395" cy="4343399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771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863" y="2781288"/>
            <a:ext cx="4298258" cy="2362212"/>
          </a:xfrm>
        </p:spPr>
        <p:txBody>
          <a:bodyPr anchor="b">
            <a:normAutofit/>
          </a:bodyPr>
          <a:lstStyle>
            <a:lvl1pPr algn="l">
              <a:defRPr sz="405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65207" y="1714500"/>
            <a:ext cx="2701041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514350" indent="0">
              <a:buNone/>
              <a:defRPr sz="1800"/>
            </a:lvl2pPr>
            <a:lvl3pPr marL="1028700" indent="0">
              <a:buNone/>
              <a:defRPr sz="1800"/>
            </a:lvl3pPr>
            <a:lvl4pPr marL="1543050" indent="0">
              <a:buNone/>
              <a:defRPr sz="1800"/>
            </a:lvl4pPr>
            <a:lvl5pPr marL="2057400" indent="0">
              <a:buNone/>
              <a:defRPr sz="1800"/>
            </a:lvl5pPr>
            <a:lvl6pPr marL="2571750" indent="0">
              <a:buNone/>
              <a:defRPr sz="1800"/>
            </a:lvl6pPr>
            <a:lvl7pPr marL="3086100" indent="0">
              <a:buNone/>
              <a:defRPr sz="1800"/>
            </a:lvl7pPr>
            <a:lvl8pPr marL="3600450" indent="0">
              <a:buNone/>
              <a:defRPr sz="1800"/>
            </a:lvl8pPr>
            <a:lvl9pPr marL="4114800" indent="0">
              <a:buNone/>
              <a:defRPr sz="18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46" y="5486400"/>
            <a:ext cx="4291569" cy="2057400"/>
          </a:xfrm>
        </p:spPr>
        <p:txBody>
          <a:bodyPr>
            <a:normAutofit/>
          </a:bodyPr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094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7086861" y="2514600"/>
            <a:ext cx="3171825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6401061" y="-685800"/>
            <a:ext cx="1800225" cy="24003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7086861" y="9144000"/>
            <a:ext cx="1114425" cy="14859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73237" y="4000500"/>
            <a:ext cx="4714875" cy="62865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944762" y="4343400"/>
            <a:ext cx="2657475" cy="35433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713850" y="0"/>
            <a:ext cx="771525" cy="1649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5299" y="679077"/>
            <a:ext cx="7937303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1162" y="3079388"/>
            <a:ext cx="7550611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246126" y="2786031"/>
            <a:ext cx="1485899" cy="25724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3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AAEA4A6-442C-4914-AE7E-30BAB19F6204}" type="datetimeFigureOut">
              <a:rPr lang="th-TH" smtClean="0"/>
              <a:t>29/11/67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88791" y="4937930"/>
            <a:ext cx="5789693" cy="2572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3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235" y="443605"/>
            <a:ext cx="707415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15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686D9-BE96-4E08-B2BD-4F7A138184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4302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514350" rtl="0" eaLnBrk="1" latinLnBrk="0" hangingPunct="1">
        <a:spcBef>
          <a:spcPct val="0"/>
        </a:spcBef>
        <a:buNone/>
        <a:defRPr sz="4725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85763" indent="-385763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5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35819" indent="-321469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25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28587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80022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31457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82892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34327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85762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371975" indent="-257175" algn="l" defTabSz="514350" rtl="0" eaLnBrk="1" latinLnBrk="0" hangingPunct="1">
        <a:spcBef>
          <a:spcPts val="112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51435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80540D69-D447-D693-305B-D222B7F83E52}"/>
              </a:ext>
            </a:extLst>
          </p:cNvPr>
          <p:cNvGrpSpPr/>
          <p:nvPr/>
        </p:nvGrpSpPr>
        <p:grpSpPr>
          <a:xfrm>
            <a:off x="1366982" y="1551709"/>
            <a:ext cx="2401454" cy="5634182"/>
            <a:chOff x="1366982" y="1551709"/>
            <a:chExt cx="2401454" cy="5634182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2D26B28D-DA53-BD30-C602-44CDF237DE39}"/>
                </a:ext>
              </a:extLst>
            </p:cNvPr>
            <p:cNvGrpSpPr/>
            <p:nvPr/>
          </p:nvGrpSpPr>
          <p:grpSpPr>
            <a:xfrm>
              <a:off x="1366982" y="1551709"/>
              <a:ext cx="1219200" cy="5634182"/>
              <a:chOff x="1366982" y="1551709"/>
              <a:chExt cx="1219200" cy="5634182"/>
            </a:xfrm>
          </p:grpSpPr>
          <p:sp>
            <p:nvSpPr>
              <p:cNvPr id="4" name="สี่เหลี่ยมผืนผ้า 3">
                <a:extLst>
                  <a:ext uri="{FF2B5EF4-FFF2-40B4-BE49-F238E27FC236}">
                    <a16:creationId xmlns:a16="http://schemas.microsoft.com/office/drawing/2014/main" id="{7C6590AE-A2A9-526C-B2C9-B73C2F065CC7}"/>
                  </a:ext>
                </a:extLst>
              </p:cNvPr>
              <p:cNvSpPr/>
              <p:nvPr/>
            </p:nvSpPr>
            <p:spPr>
              <a:xfrm>
                <a:off x="1366982" y="2489200"/>
                <a:ext cx="1219200" cy="3759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cxnSp>
            <p:nvCxnSpPr>
              <p:cNvPr id="6" name="ตัวเชื่อมต่อตรง 5">
                <a:extLst>
                  <a:ext uri="{FF2B5EF4-FFF2-40B4-BE49-F238E27FC236}">
                    <a16:creationId xmlns:a16="http://schemas.microsoft.com/office/drawing/2014/main" id="{7718E11A-313F-0F1B-2C79-D3A985E78072}"/>
                  </a:ext>
                </a:extLst>
              </p:cNvPr>
              <p:cNvCxnSpPr>
                <a:endCxn id="4" idx="0"/>
              </p:cNvCxnSpPr>
              <p:nvPr/>
            </p:nvCxnSpPr>
            <p:spPr>
              <a:xfrm>
                <a:off x="1976582" y="1551709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ตัวเชื่อมต่อตรง 6">
                <a:extLst>
                  <a:ext uri="{FF2B5EF4-FFF2-40B4-BE49-F238E27FC236}">
                    <a16:creationId xmlns:a16="http://schemas.microsoft.com/office/drawing/2014/main" id="{D61D33DD-84C3-C351-252C-BAE729C2663D}"/>
                  </a:ext>
                </a:extLst>
              </p:cNvPr>
              <p:cNvCxnSpPr/>
              <p:nvPr/>
            </p:nvCxnSpPr>
            <p:spPr>
              <a:xfrm>
                <a:off x="1995055" y="6248400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ตัวเชื่อมต่อตรง 9">
              <a:extLst>
                <a:ext uri="{FF2B5EF4-FFF2-40B4-BE49-F238E27FC236}">
                  <a16:creationId xmlns:a16="http://schemas.microsoft.com/office/drawing/2014/main" id="{6B03A8D5-B833-89A9-7BF0-31D887F3CAC1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1551709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ตัวเชื่อมต่อตรง 10">
              <a:extLst>
                <a:ext uri="{FF2B5EF4-FFF2-40B4-BE49-F238E27FC236}">
                  <a16:creationId xmlns:a16="http://schemas.microsoft.com/office/drawing/2014/main" id="{F02987E3-1404-C81F-5DF3-3F8BFA8DAD21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7185891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DA5C96E3-D5F9-7A5A-1899-DCE09F421E06}"/>
              </a:ext>
            </a:extLst>
          </p:cNvPr>
          <p:cNvSpPr txBox="1"/>
          <p:nvPr/>
        </p:nvSpPr>
        <p:spPr>
          <a:xfrm>
            <a:off x="3768436" y="1367043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CRT High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C1C24894-2C0E-916E-F57F-35F67A177A64}"/>
              </a:ext>
            </a:extLst>
          </p:cNvPr>
          <p:cNvSpPr txBox="1"/>
          <p:nvPr/>
        </p:nvSpPr>
        <p:spPr>
          <a:xfrm>
            <a:off x="3768436" y="7001225"/>
            <a:ext cx="11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CRT Low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BA38F433-E915-7F83-23A7-4ACF8F795B52}"/>
              </a:ext>
            </a:extLst>
          </p:cNvPr>
          <p:cNvSpPr txBox="1"/>
          <p:nvPr/>
        </p:nvSpPr>
        <p:spPr>
          <a:xfrm>
            <a:off x="3549394" y="3029973"/>
            <a:ext cx="2065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CRT</a:t>
            </a:r>
          </a:p>
          <a:p>
            <a:endParaRPr lang="th-TH" sz="7200" dirty="0">
              <a:latin typeface="Arial" panose="020B0604020202020204" pitchFamily="34" charset="0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081428F5-EDF2-B4C6-F16B-6FD61DCD551B}"/>
              </a:ext>
            </a:extLst>
          </p:cNvPr>
          <p:cNvSpPr txBox="1"/>
          <p:nvPr/>
        </p:nvSpPr>
        <p:spPr>
          <a:xfrm>
            <a:off x="3549394" y="4306778"/>
            <a:ext cx="5698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andle </a:t>
            </a:r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ange </a:t>
            </a:r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heory</a:t>
            </a:r>
            <a:endParaRPr lang="th-TH" sz="4400" dirty="0">
              <a:latin typeface="Arial" panose="020B0604020202020204" pitchFamily="34" charset="0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1390CE9C-3FC8-3245-9641-03A562EFE08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12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179C-9537-6A98-08DF-9FE6E75A5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E196A89C-5145-E68C-DC7B-0BB8EEAFB9DC}"/>
              </a:ext>
            </a:extLst>
          </p:cNvPr>
          <p:cNvGrpSpPr/>
          <p:nvPr/>
        </p:nvGrpSpPr>
        <p:grpSpPr>
          <a:xfrm>
            <a:off x="1157432" y="1998120"/>
            <a:ext cx="3309793" cy="6242916"/>
            <a:chOff x="1138382" y="1485900"/>
            <a:chExt cx="3309793" cy="6242916"/>
          </a:xfrm>
        </p:grpSpPr>
        <p:cxnSp>
          <p:nvCxnSpPr>
            <p:cNvPr id="3" name="ตัวเชื่อมต่อตรง 2">
              <a:extLst>
                <a:ext uri="{FF2B5EF4-FFF2-40B4-BE49-F238E27FC236}">
                  <a16:creationId xmlns:a16="http://schemas.microsoft.com/office/drawing/2014/main" id="{BFA7D400-EE05-D036-2D4F-8AA5DCED3405}"/>
                </a:ext>
              </a:extLst>
            </p:cNvPr>
            <p:cNvCxnSpPr>
              <a:cxnSpLocks/>
            </p:cNvCxnSpPr>
            <p:nvPr/>
          </p:nvCxnSpPr>
          <p:spPr>
            <a:xfrm>
              <a:off x="3105439" y="1485900"/>
              <a:ext cx="0" cy="5591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กลุ่ม 3">
              <a:extLst>
                <a:ext uri="{FF2B5EF4-FFF2-40B4-BE49-F238E27FC236}">
                  <a16:creationId xmlns:a16="http://schemas.microsoft.com/office/drawing/2014/main" id="{71C63EA5-B2CC-E158-D7E9-65A01043ED2C}"/>
                </a:ext>
              </a:extLst>
            </p:cNvPr>
            <p:cNvGrpSpPr/>
            <p:nvPr/>
          </p:nvGrpSpPr>
          <p:grpSpPr>
            <a:xfrm>
              <a:off x="1138382" y="2094634"/>
              <a:ext cx="3309793" cy="5634182"/>
              <a:chOff x="1366982" y="1551709"/>
              <a:chExt cx="3309793" cy="5634182"/>
            </a:xfrm>
          </p:grpSpPr>
          <p:grpSp>
            <p:nvGrpSpPr>
              <p:cNvPr id="5" name="กลุ่ม 4">
                <a:extLst>
                  <a:ext uri="{FF2B5EF4-FFF2-40B4-BE49-F238E27FC236}">
                    <a16:creationId xmlns:a16="http://schemas.microsoft.com/office/drawing/2014/main" id="{008C0075-A936-218D-FF6A-90483FC9EBB3}"/>
                  </a:ext>
                </a:extLst>
              </p:cNvPr>
              <p:cNvGrpSpPr/>
              <p:nvPr/>
            </p:nvGrpSpPr>
            <p:grpSpPr>
              <a:xfrm>
                <a:off x="1366982" y="1551709"/>
                <a:ext cx="1219200" cy="5634182"/>
                <a:chOff x="1366982" y="1551709"/>
                <a:chExt cx="1219200" cy="5634182"/>
              </a:xfrm>
            </p:grpSpPr>
            <p:sp>
              <p:nvSpPr>
                <p:cNvPr id="8" name="สี่เหลี่ยมผืนผ้า 7">
                  <a:extLst>
                    <a:ext uri="{FF2B5EF4-FFF2-40B4-BE49-F238E27FC236}">
                      <a16:creationId xmlns:a16="http://schemas.microsoft.com/office/drawing/2014/main" id="{70487DB7-CD25-33BC-5FB5-831DA82EEC08}"/>
                    </a:ext>
                  </a:extLst>
                </p:cNvPr>
                <p:cNvSpPr/>
                <p:nvPr/>
              </p:nvSpPr>
              <p:spPr>
                <a:xfrm>
                  <a:off x="1366982" y="2489200"/>
                  <a:ext cx="1219200" cy="3759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cxnSp>
              <p:nvCxnSpPr>
                <p:cNvPr id="9" name="ตัวเชื่อมต่อตรง 8">
                  <a:extLst>
                    <a:ext uri="{FF2B5EF4-FFF2-40B4-BE49-F238E27FC236}">
                      <a16:creationId xmlns:a16="http://schemas.microsoft.com/office/drawing/2014/main" id="{06866CFF-AC42-E56F-6A75-235CAC50FA49}"/>
                    </a:ext>
                  </a:extLst>
                </p:cNvPr>
                <p:cNvCxnSpPr>
                  <a:endCxn id="8" idx="0"/>
                </p:cNvCxnSpPr>
                <p:nvPr/>
              </p:nvCxnSpPr>
              <p:spPr>
                <a:xfrm>
                  <a:off x="1976582" y="1551709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ตัวเชื่อมต่อตรง 9">
                  <a:extLst>
                    <a:ext uri="{FF2B5EF4-FFF2-40B4-BE49-F238E27FC236}">
                      <a16:creationId xmlns:a16="http://schemas.microsoft.com/office/drawing/2014/main" id="{9E1B6492-9690-A6F1-2AAD-F571B0767FD4}"/>
                    </a:ext>
                  </a:extLst>
                </p:cNvPr>
                <p:cNvCxnSpPr/>
                <p:nvPr/>
              </p:nvCxnSpPr>
              <p:spPr>
                <a:xfrm>
                  <a:off x="1995055" y="6248400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ตัวเชื่อมต่อตรง 5">
                <a:extLst>
                  <a:ext uri="{FF2B5EF4-FFF2-40B4-BE49-F238E27FC236}">
                    <a16:creationId xmlns:a16="http://schemas.microsoft.com/office/drawing/2014/main" id="{75F82712-6757-991F-96EE-71BB06F77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5055" y="1551709"/>
                <a:ext cx="26817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2144BC05-7209-C5D0-A8BA-B546EE048273}"/>
                </a:ext>
              </a:extLst>
            </p:cNvPr>
            <p:cNvSpPr/>
            <p:nvPr/>
          </p:nvSpPr>
          <p:spPr>
            <a:xfrm>
              <a:off x="2500457" y="3032125"/>
              <a:ext cx="1219200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573D0E6C-54D3-8801-8C35-DB12616EC3EE}"/>
              </a:ext>
            </a:extLst>
          </p:cNvPr>
          <p:cNvSpPr txBox="1"/>
          <p:nvPr/>
        </p:nvSpPr>
        <p:spPr>
          <a:xfrm>
            <a:off x="4481946" y="2452965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Buyside Liquidity</a:t>
            </a:r>
            <a:endParaRPr lang="th-TH" sz="1400" dirty="0">
              <a:latin typeface="Arial" panose="020B0604020202020204" pitchFamily="34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3291D954-0060-E70F-3488-FA73D3F2CEE5}"/>
              </a:ext>
            </a:extLst>
          </p:cNvPr>
          <p:cNvSpPr txBox="1"/>
          <p:nvPr/>
        </p:nvSpPr>
        <p:spPr>
          <a:xfrm>
            <a:off x="656219" y="920139"/>
            <a:ext cx="7651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Liquidity 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ที่เราสนใจคือ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External Range Liquidity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A3EAEEBF-23E7-419A-A118-586D4095FE20}"/>
              </a:ext>
            </a:extLst>
          </p:cNvPr>
          <p:cNvSpPr txBox="1"/>
          <p:nvPr/>
        </p:nvSpPr>
        <p:spPr>
          <a:xfrm>
            <a:off x="3887213" y="3682540"/>
            <a:ext cx="6626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Buyside Liquidity </a:t>
            </a:r>
            <a:r>
              <a:rPr lang="th-TH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และ </a:t>
            </a:r>
            <a:r>
              <a:rPr lang="en-US" sz="3600" dirty="0" err="1">
                <a:latin typeface="ThaiSans Neue ExtLt" panose="02000000000000000000" pitchFamily="2" charset="-34"/>
                <a:cs typeface="ThaiSans Neue ExtLt" panose="02000000000000000000" pitchFamily="2" charset="-34"/>
              </a:rPr>
              <a:t>Sellside</a:t>
            </a:r>
            <a: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Liquidity</a:t>
            </a:r>
            <a:b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th-TH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หรือ </a:t>
            </a:r>
            <a: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Old Highs-Old Lows </a:t>
            </a:r>
            <a:r>
              <a:rPr lang="th-TH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นั่นเอง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DBA1D8A7-A09D-81E1-FC5B-B49000E881F6}"/>
              </a:ext>
            </a:extLst>
          </p:cNvPr>
          <p:cNvSpPr txBox="1"/>
          <p:nvPr/>
        </p:nvSpPr>
        <p:spPr>
          <a:xfrm>
            <a:off x="3872346" y="5355407"/>
            <a:ext cx="5881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เพราะนี่คือสิ่งที่ </a:t>
            </a:r>
            <a:r>
              <a:rPr lang="en-US" sz="32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Market Maker </a:t>
            </a:r>
            <a:r>
              <a:rPr lang="th-TH" sz="32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เค้าเทรดกัน </a:t>
            </a:r>
          </a:p>
          <a:p>
            <a:r>
              <a:rPr lang="th-TH" sz="3200" u="sng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เค้าจะเทรดที่ไส้เทียน </a:t>
            </a:r>
            <a:r>
              <a:rPr lang="th-TH" sz="32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หรือ </a:t>
            </a:r>
            <a:r>
              <a:rPr lang="en-US" sz="32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Old Highs-Old Lows </a:t>
            </a:r>
            <a:r>
              <a:rPr lang="th-TH" sz="32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เค้าจะไม่ไปเทรดที่เนื้อเทียน</a:t>
            </a: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033BC84E-2DE3-C9A6-A5F9-02466F15BA6E}"/>
              </a:ext>
            </a:extLst>
          </p:cNvPr>
          <p:cNvSpPr txBox="1"/>
          <p:nvPr/>
        </p:nvSpPr>
        <p:spPr>
          <a:xfrm>
            <a:off x="1603910" y="8359213"/>
            <a:ext cx="8815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ดังนั้นแล้ว ตำแหน่ง </a:t>
            </a:r>
            <a:r>
              <a:rPr lang="en-US" sz="28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Liquidity </a:t>
            </a:r>
            <a:r>
              <a:rPr lang="th-TH" sz="28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ที่เราต้องโฟกัสคือจุดสูงสุดและจุดต่ำสุดในระดับ</a:t>
            </a:r>
            <a:br>
              <a:rPr lang="th-TH" sz="28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endParaRPr lang="th-TH" sz="28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56513452-2383-EA7B-F2FD-6418ED7224B6}"/>
              </a:ext>
            </a:extLst>
          </p:cNvPr>
          <p:cNvSpPr txBox="1"/>
          <p:nvPr/>
        </p:nvSpPr>
        <p:spPr>
          <a:xfrm>
            <a:off x="3188921" y="8792287"/>
            <a:ext cx="48204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Monthly / Weekly / Daily</a:t>
            </a:r>
            <a:endParaRPr lang="th-TH" sz="4000" dirty="0">
              <a:solidFill>
                <a:srgbClr val="FFFF00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DDEE464C-F173-91DC-94C0-A081E32AEC3F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9B70834-E6FE-4E4C-6119-BBA3665A4742}"/>
              </a:ext>
            </a:extLst>
          </p:cNvPr>
          <p:cNvSpPr txBox="1"/>
          <p:nvPr/>
        </p:nvSpPr>
        <p:spPr>
          <a:xfrm>
            <a:off x="620287" y="343533"/>
            <a:ext cx="565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th-TH" sz="36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แนวคิด</a:t>
            </a:r>
            <a:r>
              <a:rPr lang="th-TH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เบื้องหลังการเทรด </a:t>
            </a:r>
            <a:r>
              <a:rPr lang="en-US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</a:t>
            </a:r>
          </a:p>
        </p:txBody>
      </p:sp>
    </p:spTree>
    <p:extLst>
      <p:ext uri="{BB962C8B-B14F-4D97-AF65-F5344CB8AC3E}">
        <p14:creationId xmlns:p14="http://schemas.microsoft.com/office/powerpoint/2010/main" val="334056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BA90-BBC0-2D4F-6661-15CB86F01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138D7465-E169-F329-6DD9-472233B2412C}"/>
              </a:ext>
            </a:extLst>
          </p:cNvPr>
          <p:cNvGrpSpPr/>
          <p:nvPr/>
        </p:nvGrpSpPr>
        <p:grpSpPr>
          <a:xfrm>
            <a:off x="2367107" y="2771775"/>
            <a:ext cx="4890943" cy="6242916"/>
            <a:chOff x="1138382" y="1485900"/>
            <a:chExt cx="4890943" cy="6242916"/>
          </a:xfrm>
        </p:grpSpPr>
        <p:cxnSp>
          <p:nvCxnSpPr>
            <p:cNvPr id="5" name="ตัวเชื่อมต่อตรง 4">
              <a:extLst>
                <a:ext uri="{FF2B5EF4-FFF2-40B4-BE49-F238E27FC236}">
                  <a16:creationId xmlns:a16="http://schemas.microsoft.com/office/drawing/2014/main" id="{D72FECB3-F83F-7871-AE74-E62DB07CAD05}"/>
                </a:ext>
              </a:extLst>
            </p:cNvPr>
            <p:cNvCxnSpPr>
              <a:cxnSpLocks/>
            </p:cNvCxnSpPr>
            <p:nvPr/>
          </p:nvCxnSpPr>
          <p:spPr>
            <a:xfrm>
              <a:off x="3105439" y="1485900"/>
              <a:ext cx="0" cy="5591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21684FF3-EDB6-D74B-6DF2-5BD67D3211FB}"/>
                </a:ext>
              </a:extLst>
            </p:cNvPr>
            <p:cNvGrpSpPr/>
            <p:nvPr/>
          </p:nvGrpSpPr>
          <p:grpSpPr>
            <a:xfrm>
              <a:off x="1138382" y="2094634"/>
              <a:ext cx="4890943" cy="5634182"/>
              <a:chOff x="1366982" y="1551709"/>
              <a:chExt cx="4890943" cy="5634182"/>
            </a:xfrm>
          </p:grpSpPr>
          <p:grpSp>
            <p:nvGrpSpPr>
              <p:cNvPr id="8" name="กลุ่ม 7">
                <a:extLst>
                  <a:ext uri="{FF2B5EF4-FFF2-40B4-BE49-F238E27FC236}">
                    <a16:creationId xmlns:a16="http://schemas.microsoft.com/office/drawing/2014/main" id="{4AEEB605-B34F-8301-87F1-3B394D03C696}"/>
                  </a:ext>
                </a:extLst>
              </p:cNvPr>
              <p:cNvGrpSpPr/>
              <p:nvPr/>
            </p:nvGrpSpPr>
            <p:grpSpPr>
              <a:xfrm>
                <a:off x="1366982" y="1551709"/>
                <a:ext cx="1219200" cy="5634182"/>
                <a:chOff x="1366982" y="1551709"/>
                <a:chExt cx="1219200" cy="5634182"/>
              </a:xfrm>
            </p:grpSpPr>
            <p:sp>
              <p:nvSpPr>
                <p:cNvPr id="10" name="สี่เหลี่ยมผืนผ้า 9">
                  <a:extLst>
                    <a:ext uri="{FF2B5EF4-FFF2-40B4-BE49-F238E27FC236}">
                      <a16:creationId xmlns:a16="http://schemas.microsoft.com/office/drawing/2014/main" id="{CCE2823C-074A-1AD5-278C-17CC64CFDBA2}"/>
                    </a:ext>
                  </a:extLst>
                </p:cNvPr>
                <p:cNvSpPr/>
                <p:nvPr/>
              </p:nvSpPr>
              <p:spPr>
                <a:xfrm>
                  <a:off x="1366982" y="2489200"/>
                  <a:ext cx="1219200" cy="3759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cxnSp>
              <p:nvCxnSpPr>
                <p:cNvPr id="11" name="ตัวเชื่อมต่อตรง 10">
                  <a:extLst>
                    <a:ext uri="{FF2B5EF4-FFF2-40B4-BE49-F238E27FC236}">
                      <a16:creationId xmlns:a16="http://schemas.microsoft.com/office/drawing/2014/main" id="{731D94E6-7F69-95E2-55A6-7A07A0B02290}"/>
                    </a:ext>
                  </a:extLst>
                </p:cNvPr>
                <p:cNvCxnSpPr>
                  <a:endCxn id="10" idx="0"/>
                </p:cNvCxnSpPr>
                <p:nvPr/>
              </p:nvCxnSpPr>
              <p:spPr>
                <a:xfrm>
                  <a:off x="1976582" y="1551709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ตัวเชื่อมต่อตรง 11">
                  <a:extLst>
                    <a:ext uri="{FF2B5EF4-FFF2-40B4-BE49-F238E27FC236}">
                      <a16:creationId xmlns:a16="http://schemas.microsoft.com/office/drawing/2014/main" id="{A999A6B7-EE79-BD0E-F375-420D4B0703B6}"/>
                    </a:ext>
                  </a:extLst>
                </p:cNvPr>
                <p:cNvCxnSpPr/>
                <p:nvPr/>
              </p:nvCxnSpPr>
              <p:spPr>
                <a:xfrm>
                  <a:off x="1995055" y="6248400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ตัวเชื่อมต่อตรง 8">
                <a:extLst>
                  <a:ext uri="{FF2B5EF4-FFF2-40B4-BE49-F238E27FC236}">
                    <a16:creationId xmlns:a16="http://schemas.microsoft.com/office/drawing/2014/main" id="{C0C5ABA6-A72F-9B54-8FF3-0C7A576818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5055" y="1551709"/>
                <a:ext cx="42628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45CAE0DA-4E67-D668-EF28-1E0471E869C4}"/>
                </a:ext>
              </a:extLst>
            </p:cNvPr>
            <p:cNvSpPr/>
            <p:nvPr/>
          </p:nvSpPr>
          <p:spPr>
            <a:xfrm>
              <a:off x="2500457" y="3032125"/>
              <a:ext cx="1219200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37EF8FEA-75D5-DB5B-F63C-4D2CA9CE7D41}"/>
              </a:ext>
            </a:extLst>
          </p:cNvPr>
          <p:cNvSpPr txBox="1"/>
          <p:nvPr/>
        </p:nvSpPr>
        <p:spPr>
          <a:xfrm>
            <a:off x="282871" y="471727"/>
            <a:ext cx="2313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แนวต้านมีอะไร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3303757A-703B-D351-1EC1-8CD2092FC765}"/>
              </a:ext>
            </a:extLst>
          </p:cNvPr>
          <p:cNvSpPr txBox="1"/>
          <p:nvPr/>
        </p:nvSpPr>
        <p:spPr>
          <a:xfrm>
            <a:off x="4560634" y="3037065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เทรด</a:t>
            </a:r>
            <a:r>
              <a:rPr lang="th-TH" sz="2400" dirty="0" err="1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เดอร์</a:t>
            </a:r>
            <a:r>
              <a:rPr lang="th-TH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ทั่วไปจะ </a:t>
            </a:r>
            <a:r>
              <a:rPr lang="en-US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Sell </a:t>
            </a:r>
            <a:r>
              <a:rPr lang="th-TH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ตรงแนวต้าน</a:t>
            </a: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0FBE15C1-AB43-230C-0C47-DE2368707515}"/>
              </a:ext>
            </a:extLst>
          </p:cNvPr>
          <p:cNvSpPr txBox="1"/>
          <p:nvPr/>
        </p:nvSpPr>
        <p:spPr>
          <a:xfrm>
            <a:off x="2976707" y="2217796"/>
            <a:ext cx="31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Market Maker </a:t>
            </a:r>
            <a:r>
              <a:rPr lang="th-TH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ก็จะมากิน </a:t>
            </a:r>
            <a:r>
              <a:rPr lang="en-US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Stoploss</a:t>
            </a:r>
            <a:endParaRPr lang="th-TH" sz="2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E564ADB1-80E8-23C6-DAA9-6B36F0B20D79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79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FD83B-FD69-ABCE-9BAB-C4F03901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5B82CCFD-F807-4E94-8E46-12F8F34926A6}"/>
              </a:ext>
            </a:extLst>
          </p:cNvPr>
          <p:cNvGrpSpPr/>
          <p:nvPr/>
        </p:nvGrpSpPr>
        <p:grpSpPr>
          <a:xfrm>
            <a:off x="2367107" y="2771775"/>
            <a:ext cx="4890943" cy="6242916"/>
            <a:chOff x="1138382" y="1485900"/>
            <a:chExt cx="4890943" cy="6242916"/>
          </a:xfrm>
        </p:grpSpPr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6E9270F7-210D-8D1F-FE4B-D1EC26453E68}"/>
                </a:ext>
              </a:extLst>
            </p:cNvPr>
            <p:cNvCxnSpPr>
              <a:cxnSpLocks/>
            </p:cNvCxnSpPr>
            <p:nvPr/>
          </p:nvCxnSpPr>
          <p:spPr>
            <a:xfrm>
              <a:off x="3105439" y="1485900"/>
              <a:ext cx="0" cy="5591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กลุ่ม 6">
              <a:extLst>
                <a:ext uri="{FF2B5EF4-FFF2-40B4-BE49-F238E27FC236}">
                  <a16:creationId xmlns:a16="http://schemas.microsoft.com/office/drawing/2014/main" id="{259E713F-DC65-D942-86B2-AB78CAB24673}"/>
                </a:ext>
              </a:extLst>
            </p:cNvPr>
            <p:cNvGrpSpPr/>
            <p:nvPr/>
          </p:nvGrpSpPr>
          <p:grpSpPr>
            <a:xfrm>
              <a:off x="1138382" y="2094634"/>
              <a:ext cx="4890943" cy="5634182"/>
              <a:chOff x="1366982" y="1551709"/>
              <a:chExt cx="4890943" cy="5634182"/>
            </a:xfrm>
          </p:grpSpPr>
          <p:grpSp>
            <p:nvGrpSpPr>
              <p:cNvPr id="9" name="กลุ่ม 8">
                <a:extLst>
                  <a:ext uri="{FF2B5EF4-FFF2-40B4-BE49-F238E27FC236}">
                    <a16:creationId xmlns:a16="http://schemas.microsoft.com/office/drawing/2014/main" id="{B695B109-74CC-A20D-77E7-898717010787}"/>
                  </a:ext>
                </a:extLst>
              </p:cNvPr>
              <p:cNvGrpSpPr/>
              <p:nvPr/>
            </p:nvGrpSpPr>
            <p:grpSpPr>
              <a:xfrm>
                <a:off x="1366982" y="1551709"/>
                <a:ext cx="1219200" cy="5634182"/>
                <a:chOff x="1366982" y="1551709"/>
                <a:chExt cx="1219200" cy="5634182"/>
              </a:xfrm>
            </p:grpSpPr>
            <p:sp>
              <p:nvSpPr>
                <p:cNvPr id="11" name="สี่เหลี่ยมผืนผ้า 10">
                  <a:extLst>
                    <a:ext uri="{FF2B5EF4-FFF2-40B4-BE49-F238E27FC236}">
                      <a16:creationId xmlns:a16="http://schemas.microsoft.com/office/drawing/2014/main" id="{59ADA47D-8123-8731-4CC4-D4F967911454}"/>
                    </a:ext>
                  </a:extLst>
                </p:cNvPr>
                <p:cNvSpPr/>
                <p:nvPr/>
              </p:nvSpPr>
              <p:spPr>
                <a:xfrm>
                  <a:off x="1366982" y="2489200"/>
                  <a:ext cx="1219200" cy="3759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cxnSp>
              <p:nvCxnSpPr>
                <p:cNvPr id="12" name="ตัวเชื่อมต่อตรง 11">
                  <a:extLst>
                    <a:ext uri="{FF2B5EF4-FFF2-40B4-BE49-F238E27FC236}">
                      <a16:creationId xmlns:a16="http://schemas.microsoft.com/office/drawing/2014/main" id="{9E71B2BD-CDBC-DC30-2BC2-F7E1CE5DF055}"/>
                    </a:ext>
                  </a:extLst>
                </p:cNvPr>
                <p:cNvCxnSpPr>
                  <a:endCxn id="11" idx="0"/>
                </p:cNvCxnSpPr>
                <p:nvPr/>
              </p:nvCxnSpPr>
              <p:spPr>
                <a:xfrm>
                  <a:off x="1976582" y="1551709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ตัวเชื่อมต่อตรง 12">
                  <a:extLst>
                    <a:ext uri="{FF2B5EF4-FFF2-40B4-BE49-F238E27FC236}">
                      <a16:creationId xmlns:a16="http://schemas.microsoft.com/office/drawing/2014/main" id="{2750C2E7-D741-75D1-8C92-F2973ABE78B7}"/>
                    </a:ext>
                  </a:extLst>
                </p:cNvPr>
                <p:cNvCxnSpPr/>
                <p:nvPr/>
              </p:nvCxnSpPr>
              <p:spPr>
                <a:xfrm>
                  <a:off x="1995055" y="6248400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ตัวเชื่อมต่อตรง 9">
                <a:extLst>
                  <a:ext uri="{FF2B5EF4-FFF2-40B4-BE49-F238E27FC236}">
                    <a16:creationId xmlns:a16="http://schemas.microsoft.com/office/drawing/2014/main" id="{5DCDACCE-0AE0-8525-88D9-35EAFC3BB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5055" y="1551709"/>
                <a:ext cx="42628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9DCFAA5C-4F91-5DB5-CA02-C9585FDDD843}"/>
                </a:ext>
              </a:extLst>
            </p:cNvPr>
            <p:cNvSpPr/>
            <p:nvPr/>
          </p:nvSpPr>
          <p:spPr>
            <a:xfrm>
              <a:off x="2500457" y="3032125"/>
              <a:ext cx="1219200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4D31F751-B10D-0652-2D95-1564CFE05B39}"/>
              </a:ext>
            </a:extLst>
          </p:cNvPr>
          <p:cNvSpPr/>
          <p:nvPr/>
        </p:nvSpPr>
        <p:spPr>
          <a:xfrm>
            <a:off x="0" y="1969061"/>
            <a:ext cx="10287000" cy="93749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E5B306E-5C92-BE15-E959-CAE9FFF4A7FD}"/>
              </a:ext>
            </a:extLst>
          </p:cNvPr>
          <p:cNvSpPr txBox="1"/>
          <p:nvPr/>
        </p:nvSpPr>
        <p:spPr>
          <a:xfrm>
            <a:off x="-24454" y="577921"/>
            <a:ext cx="4972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u="sng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ตัวอย่าง 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ทำไมราคาไปต่อไม่ได้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?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AA144B8-401F-CF13-285A-6D6C54EB5A7F}"/>
              </a:ext>
            </a:extLst>
          </p:cNvPr>
          <p:cNvSpPr txBox="1"/>
          <p:nvPr/>
        </p:nvSpPr>
        <p:spPr>
          <a:xfrm>
            <a:off x="306827" y="1989369"/>
            <a:ext cx="1136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HTF POI 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เช่น ตรงนี้อาจเป็น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FVG Monthly 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ราคาเลยวิ่งไม่ผ่าน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E51F248B-A85C-F2A0-07D0-1694C34258D2}"/>
              </a:ext>
            </a:extLst>
          </p:cNvPr>
          <p:cNvSpPr txBox="1"/>
          <p:nvPr/>
        </p:nvSpPr>
        <p:spPr>
          <a:xfrm>
            <a:off x="2593474" y="8905328"/>
            <a:ext cx="2204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Daily Candle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1935F58C-4259-87AA-39DB-3ADB235666CC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08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F53BC-362E-B5A2-2A43-791978E73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0D3BF033-2D56-D4FC-7CAC-9F0EF3BC1848}"/>
              </a:ext>
            </a:extLst>
          </p:cNvPr>
          <p:cNvGrpSpPr/>
          <p:nvPr/>
        </p:nvGrpSpPr>
        <p:grpSpPr>
          <a:xfrm>
            <a:off x="1862282" y="3200400"/>
            <a:ext cx="4907828" cy="6242916"/>
            <a:chOff x="1138382" y="1485900"/>
            <a:chExt cx="4907828" cy="6242916"/>
          </a:xfrm>
        </p:grpSpPr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0FDCE3B6-B919-5155-3F1D-D158AB2F26A9}"/>
                </a:ext>
              </a:extLst>
            </p:cNvPr>
            <p:cNvCxnSpPr>
              <a:cxnSpLocks/>
            </p:cNvCxnSpPr>
            <p:nvPr/>
          </p:nvCxnSpPr>
          <p:spPr>
            <a:xfrm>
              <a:off x="3105439" y="1485900"/>
              <a:ext cx="0" cy="5591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กลุ่ม 6">
              <a:extLst>
                <a:ext uri="{FF2B5EF4-FFF2-40B4-BE49-F238E27FC236}">
                  <a16:creationId xmlns:a16="http://schemas.microsoft.com/office/drawing/2014/main" id="{0D9C44B2-C896-B382-EB68-1DED07A25434}"/>
                </a:ext>
              </a:extLst>
            </p:cNvPr>
            <p:cNvGrpSpPr/>
            <p:nvPr/>
          </p:nvGrpSpPr>
          <p:grpSpPr>
            <a:xfrm>
              <a:off x="1138382" y="2094634"/>
              <a:ext cx="4907828" cy="5634182"/>
              <a:chOff x="1366982" y="1551709"/>
              <a:chExt cx="4907828" cy="5634182"/>
            </a:xfrm>
          </p:grpSpPr>
          <p:grpSp>
            <p:nvGrpSpPr>
              <p:cNvPr id="9" name="กลุ่ม 8">
                <a:extLst>
                  <a:ext uri="{FF2B5EF4-FFF2-40B4-BE49-F238E27FC236}">
                    <a16:creationId xmlns:a16="http://schemas.microsoft.com/office/drawing/2014/main" id="{D2C95BA6-42C1-FDB1-12FB-B1BF3AC6C5E9}"/>
                  </a:ext>
                </a:extLst>
              </p:cNvPr>
              <p:cNvGrpSpPr/>
              <p:nvPr/>
            </p:nvGrpSpPr>
            <p:grpSpPr>
              <a:xfrm>
                <a:off x="1366982" y="1551709"/>
                <a:ext cx="1219200" cy="5634182"/>
                <a:chOff x="1366982" y="1551709"/>
                <a:chExt cx="1219200" cy="5634182"/>
              </a:xfrm>
            </p:grpSpPr>
            <p:sp>
              <p:nvSpPr>
                <p:cNvPr id="11" name="สี่เหลี่ยมผืนผ้า 10">
                  <a:extLst>
                    <a:ext uri="{FF2B5EF4-FFF2-40B4-BE49-F238E27FC236}">
                      <a16:creationId xmlns:a16="http://schemas.microsoft.com/office/drawing/2014/main" id="{8F4A4708-D6D7-CD40-8723-689B42142C3E}"/>
                    </a:ext>
                  </a:extLst>
                </p:cNvPr>
                <p:cNvSpPr/>
                <p:nvPr/>
              </p:nvSpPr>
              <p:spPr>
                <a:xfrm>
                  <a:off x="1366982" y="2489200"/>
                  <a:ext cx="1219200" cy="3759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cxnSp>
              <p:nvCxnSpPr>
                <p:cNvPr id="12" name="ตัวเชื่อมต่อตรง 11">
                  <a:extLst>
                    <a:ext uri="{FF2B5EF4-FFF2-40B4-BE49-F238E27FC236}">
                      <a16:creationId xmlns:a16="http://schemas.microsoft.com/office/drawing/2014/main" id="{46D75B04-0277-AA64-F902-B599C41514A5}"/>
                    </a:ext>
                  </a:extLst>
                </p:cNvPr>
                <p:cNvCxnSpPr>
                  <a:endCxn id="11" idx="0"/>
                </p:cNvCxnSpPr>
                <p:nvPr/>
              </p:nvCxnSpPr>
              <p:spPr>
                <a:xfrm>
                  <a:off x="1976582" y="1551709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ตัวเชื่อมต่อตรง 12">
                  <a:extLst>
                    <a:ext uri="{FF2B5EF4-FFF2-40B4-BE49-F238E27FC236}">
                      <a16:creationId xmlns:a16="http://schemas.microsoft.com/office/drawing/2014/main" id="{4E800A4A-DD4C-3D89-2733-E133A8D50728}"/>
                    </a:ext>
                  </a:extLst>
                </p:cNvPr>
                <p:cNvCxnSpPr/>
                <p:nvPr/>
              </p:nvCxnSpPr>
              <p:spPr>
                <a:xfrm>
                  <a:off x="1995055" y="6248400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ตัวเชื่อมต่อตรง 9">
                <a:extLst>
                  <a:ext uri="{FF2B5EF4-FFF2-40B4-BE49-F238E27FC236}">
                    <a16:creationId xmlns:a16="http://schemas.microsoft.com/office/drawing/2014/main" id="{82347E6B-04A5-E1AF-1E9F-3F5B1E5C2E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5055" y="1551709"/>
                <a:ext cx="42628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" name="ตัวเชื่อมต่อตรง 1">
                <a:extLst>
                  <a:ext uri="{FF2B5EF4-FFF2-40B4-BE49-F238E27FC236}">
                    <a16:creationId xmlns:a16="http://schemas.microsoft.com/office/drawing/2014/main" id="{A3A60876-32F0-5C86-A55E-49C00EA53F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940" y="7185891"/>
                <a:ext cx="42628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56C71F96-1E5B-64F7-C9EF-DEBB3CF36C3F}"/>
                </a:ext>
              </a:extLst>
            </p:cNvPr>
            <p:cNvSpPr/>
            <p:nvPr/>
          </p:nvSpPr>
          <p:spPr>
            <a:xfrm>
              <a:off x="2500457" y="3032125"/>
              <a:ext cx="1219200" cy="1212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39B5D6A-E5AB-37A8-8AC0-257AE6537742}"/>
              </a:ext>
            </a:extLst>
          </p:cNvPr>
          <p:cNvSpPr/>
          <p:nvPr/>
        </p:nvSpPr>
        <p:spPr>
          <a:xfrm>
            <a:off x="0" y="1969061"/>
            <a:ext cx="10287000" cy="93749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A341A65-75B8-899D-AACD-0D67B705FA25}"/>
              </a:ext>
            </a:extLst>
          </p:cNvPr>
          <p:cNvSpPr txBox="1"/>
          <p:nvPr/>
        </p:nvSpPr>
        <p:spPr>
          <a:xfrm>
            <a:off x="-24454" y="577921"/>
            <a:ext cx="5041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เป้าหมายราคาของการเทรด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1ECC01B8-BA9A-6BE3-5E0A-DD1FAA31D673}"/>
              </a:ext>
            </a:extLst>
          </p:cNvPr>
          <p:cNvSpPr txBox="1"/>
          <p:nvPr/>
        </p:nvSpPr>
        <p:spPr>
          <a:xfrm>
            <a:off x="306827" y="1989369"/>
            <a:ext cx="11361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เราจะเทรดจาก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Buyside to </a:t>
            </a:r>
            <a:r>
              <a:rPr lang="en-US" sz="4400" dirty="0" err="1">
                <a:latin typeface="ThaiSans Neue ExtLt" panose="02000000000000000000" pitchFamily="2" charset="-34"/>
                <a:cs typeface="ThaiSans Neue ExtLt" panose="02000000000000000000" pitchFamily="2" charset="-34"/>
              </a:rPr>
              <a:t>Sellside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หรือ </a:t>
            </a:r>
            <a:r>
              <a:rPr lang="en-US" sz="4400" dirty="0" err="1">
                <a:latin typeface="ThaiSans Neue ExtLt" panose="02000000000000000000" pitchFamily="2" charset="-34"/>
                <a:cs typeface="ThaiSans Neue ExtLt" panose="02000000000000000000" pitchFamily="2" charset="-34"/>
              </a:rPr>
              <a:t>Sellside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to Buyside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9E9CF6A5-F669-1E32-A40C-2F3116C420F5}"/>
              </a:ext>
            </a:extLst>
          </p:cNvPr>
          <p:cNvSpPr txBox="1"/>
          <p:nvPr/>
        </p:nvSpPr>
        <p:spPr>
          <a:xfrm>
            <a:off x="7521562" y="5959474"/>
            <a:ext cx="2204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u="sng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ตัวอย่าง</a:t>
            </a:r>
            <a:endParaRPr lang="en-US" sz="4400" u="sng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  <a:p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Daily Candle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4A9DE987-4337-282E-6E3E-B1D10D10382E}"/>
              </a:ext>
            </a:extLst>
          </p:cNvPr>
          <p:cNvSpPr/>
          <p:nvPr/>
        </p:nvSpPr>
        <p:spPr>
          <a:xfrm>
            <a:off x="4821881" y="4745213"/>
            <a:ext cx="1219200" cy="4454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FC664E3D-9243-F5EC-FC50-913B3D527ACC}"/>
              </a:ext>
            </a:extLst>
          </p:cNvPr>
          <p:cNvCxnSpPr>
            <a:cxnSpLocks/>
          </p:cNvCxnSpPr>
          <p:nvPr/>
        </p:nvCxnSpPr>
        <p:spPr>
          <a:xfrm>
            <a:off x="5431481" y="3552896"/>
            <a:ext cx="0" cy="1182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CF7633CE-0B11-B073-F9C7-63E5B41AEFFB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431481" y="9199424"/>
            <a:ext cx="0" cy="487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F0951380-AE2F-5412-F188-B6D16EA01E57}"/>
              </a:ext>
            </a:extLst>
          </p:cNvPr>
          <p:cNvSpPr txBox="1"/>
          <p:nvPr/>
        </p:nvSpPr>
        <p:spPr>
          <a:xfrm>
            <a:off x="6715236" y="8896436"/>
            <a:ext cx="11063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CRT-L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F59BB8D2-4ECD-903A-55DB-6E888AF05085}"/>
              </a:ext>
            </a:extLst>
          </p:cNvPr>
          <p:cNvSpPr txBox="1"/>
          <p:nvPr/>
        </p:nvSpPr>
        <p:spPr>
          <a:xfrm>
            <a:off x="6696186" y="3286211"/>
            <a:ext cx="1186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CRT-H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F897E2B7-E6D3-814E-5072-A6644EA2F160}"/>
              </a:ext>
            </a:extLst>
          </p:cNvPr>
          <p:cNvSpPr txBox="1"/>
          <p:nvPr/>
        </p:nvSpPr>
        <p:spPr>
          <a:xfrm>
            <a:off x="4439991" y="3447330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Sell Here</a:t>
            </a:r>
            <a:endParaRPr lang="th-TH" sz="2400" b="1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D309E8B-BB18-20B4-BC20-0DCAC2D0E106}"/>
              </a:ext>
            </a:extLst>
          </p:cNvPr>
          <p:cNvSpPr txBox="1"/>
          <p:nvPr/>
        </p:nvSpPr>
        <p:spPr>
          <a:xfrm>
            <a:off x="4934906" y="9620332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Take Profit</a:t>
            </a:r>
            <a:endParaRPr lang="th-TH" sz="2400" b="1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100D87D7-594B-9A5F-F4C2-D1AB7A53ACA3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7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060A7-46DA-D263-0AA1-CF0BAA84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ตัวเชื่อมต่อตรง 24">
            <a:extLst>
              <a:ext uri="{FF2B5EF4-FFF2-40B4-BE49-F238E27FC236}">
                <a16:creationId xmlns:a16="http://schemas.microsoft.com/office/drawing/2014/main" id="{72B5A072-68EB-E53F-7B5E-11B6608C02D7}"/>
              </a:ext>
            </a:extLst>
          </p:cNvPr>
          <p:cNvCxnSpPr>
            <a:cxnSpLocks/>
          </p:cNvCxnSpPr>
          <p:nvPr/>
        </p:nvCxnSpPr>
        <p:spPr>
          <a:xfrm>
            <a:off x="5563658" y="3605935"/>
            <a:ext cx="0" cy="1615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09753A3-AB46-2FB8-9291-B6D4C4AB4E15}"/>
              </a:ext>
            </a:extLst>
          </p:cNvPr>
          <p:cNvGrpSpPr/>
          <p:nvPr/>
        </p:nvGrpSpPr>
        <p:grpSpPr>
          <a:xfrm>
            <a:off x="1781175" y="3419475"/>
            <a:ext cx="2809875" cy="3924300"/>
            <a:chOff x="1781175" y="3419475"/>
            <a:chExt cx="2809875" cy="3924300"/>
          </a:xfrm>
        </p:grpSpPr>
        <p:cxnSp>
          <p:nvCxnSpPr>
            <p:cNvPr id="5" name="ตัวเชื่อมต่อตรง 4">
              <a:extLst>
                <a:ext uri="{FF2B5EF4-FFF2-40B4-BE49-F238E27FC236}">
                  <a16:creationId xmlns:a16="http://schemas.microsoft.com/office/drawing/2014/main" id="{0A4F3063-C7BF-36E4-8F5D-68943D27A970}"/>
                </a:ext>
              </a:extLst>
            </p:cNvPr>
            <p:cNvCxnSpPr/>
            <p:nvPr/>
          </p:nvCxnSpPr>
          <p:spPr>
            <a:xfrm flipV="1">
              <a:off x="1781175" y="4657725"/>
              <a:ext cx="866775" cy="268605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4B2253A7-D87F-DFB3-1EB1-BCEFEE336A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7950" y="4657725"/>
              <a:ext cx="1076325" cy="14478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>
              <a:extLst>
                <a:ext uri="{FF2B5EF4-FFF2-40B4-BE49-F238E27FC236}">
                  <a16:creationId xmlns:a16="http://schemas.microsoft.com/office/drawing/2014/main" id="{D9E3AA70-61F5-5C90-D4DC-CEDD7F9DE63C}"/>
                </a:ext>
              </a:extLst>
            </p:cNvPr>
            <p:cNvCxnSpPr/>
            <p:nvPr/>
          </p:nvCxnSpPr>
          <p:spPr>
            <a:xfrm flipV="1">
              <a:off x="3724275" y="3419475"/>
              <a:ext cx="866775" cy="268605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7DCDFBAB-AF1A-4709-40CF-5995E8E503B5}"/>
              </a:ext>
            </a:extLst>
          </p:cNvPr>
          <p:cNvCxnSpPr/>
          <p:nvPr/>
        </p:nvCxnSpPr>
        <p:spPr>
          <a:xfrm>
            <a:off x="2647950" y="4657725"/>
            <a:ext cx="15144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95ED1359-548E-4C93-176C-A0D8AAF610B3}"/>
              </a:ext>
            </a:extLst>
          </p:cNvPr>
          <p:cNvSpPr txBox="1"/>
          <p:nvPr/>
        </p:nvSpPr>
        <p:spPr>
          <a:xfrm>
            <a:off x="2531268" y="4257614"/>
            <a:ext cx="764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BOS</a:t>
            </a:r>
            <a:endParaRPr lang="th-TH" sz="20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75B80363-D808-904A-3835-4A6CD7062302}"/>
              </a:ext>
            </a:extLst>
          </p:cNvPr>
          <p:cNvSpPr/>
          <p:nvPr/>
        </p:nvSpPr>
        <p:spPr>
          <a:xfrm>
            <a:off x="3803539" y="4952922"/>
            <a:ext cx="1933575" cy="48577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+FVG</a:t>
            </a:r>
            <a:endParaRPr lang="th-TH" dirty="0"/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2819670-0C37-6EF4-7B27-04DE4C5C324C}"/>
              </a:ext>
            </a:extLst>
          </p:cNvPr>
          <p:cNvGrpSpPr/>
          <p:nvPr/>
        </p:nvGrpSpPr>
        <p:grpSpPr>
          <a:xfrm>
            <a:off x="4600573" y="2958235"/>
            <a:ext cx="963085" cy="1804265"/>
            <a:chOff x="1138382" y="1485900"/>
            <a:chExt cx="3332360" cy="6242916"/>
          </a:xfrm>
        </p:grpSpPr>
        <p:cxnSp>
          <p:nvCxnSpPr>
            <p:cNvPr id="16" name="ตัวเชื่อมต่อตรง 15">
              <a:extLst>
                <a:ext uri="{FF2B5EF4-FFF2-40B4-BE49-F238E27FC236}">
                  <a16:creationId xmlns:a16="http://schemas.microsoft.com/office/drawing/2014/main" id="{7251DE65-0652-F7FE-CE28-D888D487E745}"/>
                </a:ext>
              </a:extLst>
            </p:cNvPr>
            <p:cNvCxnSpPr>
              <a:cxnSpLocks/>
            </p:cNvCxnSpPr>
            <p:nvPr/>
          </p:nvCxnSpPr>
          <p:spPr>
            <a:xfrm>
              <a:off x="3105439" y="1485900"/>
              <a:ext cx="0" cy="5591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กลุ่ม 16">
              <a:extLst>
                <a:ext uri="{FF2B5EF4-FFF2-40B4-BE49-F238E27FC236}">
                  <a16:creationId xmlns:a16="http://schemas.microsoft.com/office/drawing/2014/main" id="{204CCCD0-1522-0CCA-608B-A6F75FA3217B}"/>
                </a:ext>
              </a:extLst>
            </p:cNvPr>
            <p:cNvGrpSpPr/>
            <p:nvPr/>
          </p:nvGrpSpPr>
          <p:grpSpPr>
            <a:xfrm>
              <a:off x="1138382" y="2094634"/>
              <a:ext cx="3332360" cy="5634182"/>
              <a:chOff x="1366982" y="1551709"/>
              <a:chExt cx="3332360" cy="5634182"/>
            </a:xfrm>
          </p:grpSpPr>
          <p:grpSp>
            <p:nvGrpSpPr>
              <p:cNvPr id="19" name="กลุ่ม 18">
                <a:extLst>
                  <a:ext uri="{FF2B5EF4-FFF2-40B4-BE49-F238E27FC236}">
                    <a16:creationId xmlns:a16="http://schemas.microsoft.com/office/drawing/2014/main" id="{7AF875F6-B4D8-67FE-BB54-B25D859053A9}"/>
                  </a:ext>
                </a:extLst>
              </p:cNvPr>
              <p:cNvGrpSpPr/>
              <p:nvPr/>
            </p:nvGrpSpPr>
            <p:grpSpPr>
              <a:xfrm>
                <a:off x="1366982" y="1551709"/>
                <a:ext cx="1219200" cy="5634182"/>
                <a:chOff x="1366982" y="1551709"/>
                <a:chExt cx="1219200" cy="5634182"/>
              </a:xfrm>
            </p:grpSpPr>
            <p:sp>
              <p:nvSpPr>
                <p:cNvPr id="21" name="สี่เหลี่ยมผืนผ้า 20">
                  <a:extLst>
                    <a:ext uri="{FF2B5EF4-FFF2-40B4-BE49-F238E27FC236}">
                      <a16:creationId xmlns:a16="http://schemas.microsoft.com/office/drawing/2014/main" id="{1A459609-D271-890D-80FD-DB63358BA3FD}"/>
                    </a:ext>
                  </a:extLst>
                </p:cNvPr>
                <p:cNvSpPr/>
                <p:nvPr/>
              </p:nvSpPr>
              <p:spPr>
                <a:xfrm>
                  <a:off x="1366982" y="2489200"/>
                  <a:ext cx="1219200" cy="3759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cxnSp>
              <p:nvCxnSpPr>
                <p:cNvPr id="22" name="ตัวเชื่อมต่อตรง 21">
                  <a:extLst>
                    <a:ext uri="{FF2B5EF4-FFF2-40B4-BE49-F238E27FC236}">
                      <a16:creationId xmlns:a16="http://schemas.microsoft.com/office/drawing/2014/main" id="{BD41D7D0-701D-69A5-9EB0-FCADDC33511B}"/>
                    </a:ext>
                  </a:extLst>
                </p:cNvPr>
                <p:cNvCxnSpPr>
                  <a:endCxn id="21" idx="0"/>
                </p:cNvCxnSpPr>
                <p:nvPr/>
              </p:nvCxnSpPr>
              <p:spPr>
                <a:xfrm>
                  <a:off x="1976582" y="1551709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ตัวเชื่อมต่อตรง 22">
                  <a:extLst>
                    <a:ext uri="{FF2B5EF4-FFF2-40B4-BE49-F238E27FC236}">
                      <a16:creationId xmlns:a16="http://schemas.microsoft.com/office/drawing/2014/main" id="{32428577-B41E-752B-0B3E-CA9728E50B73}"/>
                    </a:ext>
                  </a:extLst>
                </p:cNvPr>
                <p:cNvCxnSpPr/>
                <p:nvPr/>
              </p:nvCxnSpPr>
              <p:spPr>
                <a:xfrm>
                  <a:off x="1995055" y="6248400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ตัวเชื่อมต่อตรง 19">
                <a:extLst>
                  <a:ext uri="{FF2B5EF4-FFF2-40B4-BE49-F238E27FC236}">
                    <a16:creationId xmlns:a16="http://schemas.microsoft.com/office/drawing/2014/main" id="{9CF1E373-5D70-6A8A-3766-2DCE8089E5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5055" y="1551709"/>
                <a:ext cx="26817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ตัวเชื่อมต่อตรง 29">
                <a:extLst>
                  <a:ext uri="{FF2B5EF4-FFF2-40B4-BE49-F238E27FC236}">
                    <a16:creationId xmlns:a16="http://schemas.microsoft.com/office/drawing/2014/main" id="{38FD2E49-3028-A292-872A-C57BFC28D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179" y="7185891"/>
                <a:ext cx="270616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EBE236D2-71ED-7E48-203E-1018317479D9}"/>
                </a:ext>
              </a:extLst>
            </p:cNvPr>
            <p:cNvSpPr/>
            <p:nvPr/>
          </p:nvSpPr>
          <p:spPr>
            <a:xfrm>
              <a:off x="2533414" y="3032123"/>
              <a:ext cx="1219200" cy="12128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C058BB3F-A3CE-CFA0-84F8-B3962BDC436B}"/>
              </a:ext>
            </a:extLst>
          </p:cNvPr>
          <p:cNvSpPr/>
          <p:nvPr/>
        </p:nvSpPr>
        <p:spPr>
          <a:xfrm>
            <a:off x="5387879" y="3755836"/>
            <a:ext cx="352361" cy="980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959A9D3F-D625-914D-3ACB-B81406886273}"/>
              </a:ext>
            </a:extLst>
          </p:cNvPr>
          <p:cNvSpPr/>
          <p:nvPr/>
        </p:nvSpPr>
        <p:spPr>
          <a:xfrm>
            <a:off x="5863968" y="3413762"/>
            <a:ext cx="352361" cy="1086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7" name="ตัวเชื่อมต่อตรง 26">
            <a:extLst>
              <a:ext uri="{FF2B5EF4-FFF2-40B4-BE49-F238E27FC236}">
                <a16:creationId xmlns:a16="http://schemas.microsoft.com/office/drawing/2014/main" id="{8D12C706-9D28-5AC9-755C-45862A499530}"/>
              </a:ext>
            </a:extLst>
          </p:cNvPr>
          <p:cNvCxnSpPr/>
          <p:nvPr/>
        </p:nvCxnSpPr>
        <p:spPr>
          <a:xfrm>
            <a:off x="6045487" y="4500209"/>
            <a:ext cx="0" cy="270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DE6B1670-4F2C-395E-B1EE-89C5F0767C5A}"/>
              </a:ext>
            </a:extLst>
          </p:cNvPr>
          <p:cNvSpPr/>
          <p:nvPr/>
        </p:nvSpPr>
        <p:spPr>
          <a:xfrm>
            <a:off x="6306544" y="2318663"/>
            <a:ext cx="352361" cy="1086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9" name="ตัวเชื่อมต่อตรง 28">
            <a:extLst>
              <a:ext uri="{FF2B5EF4-FFF2-40B4-BE49-F238E27FC236}">
                <a16:creationId xmlns:a16="http://schemas.microsoft.com/office/drawing/2014/main" id="{810A4054-F682-7514-7C2D-55313B1E6A1A}"/>
              </a:ext>
            </a:extLst>
          </p:cNvPr>
          <p:cNvCxnSpPr/>
          <p:nvPr/>
        </p:nvCxnSpPr>
        <p:spPr>
          <a:xfrm>
            <a:off x="6488063" y="3405110"/>
            <a:ext cx="0" cy="270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D6D4EF4A-903A-01C0-0270-A00556EA4EA5}"/>
              </a:ext>
            </a:extLst>
          </p:cNvPr>
          <p:cNvSpPr txBox="1"/>
          <p:nvPr/>
        </p:nvSpPr>
        <p:spPr>
          <a:xfrm>
            <a:off x="4208532" y="2825682"/>
            <a:ext cx="764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CRT-H</a:t>
            </a:r>
            <a:endParaRPr lang="th-TH" sz="20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6EC1E82A-096E-F44B-AF57-396462A914E4}"/>
              </a:ext>
            </a:extLst>
          </p:cNvPr>
          <p:cNvSpPr txBox="1"/>
          <p:nvPr/>
        </p:nvSpPr>
        <p:spPr>
          <a:xfrm>
            <a:off x="4218382" y="4500208"/>
            <a:ext cx="764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CRT-L</a:t>
            </a:r>
            <a:endParaRPr lang="th-TH" sz="20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37ECC4FF-6F53-B0F4-AE1C-9700583D45B1}"/>
              </a:ext>
            </a:extLst>
          </p:cNvPr>
          <p:cNvSpPr txBox="1"/>
          <p:nvPr/>
        </p:nvSpPr>
        <p:spPr>
          <a:xfrm>
            <a:off x="645318" y="672584"/>
            <a:ext cx="9641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u="sng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ตัวอย่าง</a:t>
            </a:r>
            <a:r>
              <a:rPr lang="th-TH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</a:t>
            </a:r>
            <a: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High Probability Setup</a:t>
            </a:r>
            <a:endParaRPr lang="th-TH" sz="36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DAAC1078-6E0D-C291-4639-1B48FDFF159C}"/>
              </a:ext>
            </a:extLst>
          </p:cNvPr>
          <p:cNvSpPr txBox="1"/>
          <p:nvPr/>
        </p:nvSpPr>
        <p:spPr>
          <a:xfrm>
            <a:off x="3702843" y="6214011"/>
            <a:ext cx="48029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1. Break of Structure</a:t>
            </a:r>
          </a:p>
          <a:p>
            <a:r>
              <a:rPr lang="th-TH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2. แท่ง </a:t>
            </a:r>
            <a: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</a:t>
            </a:r>
            <a:r>
              <a:rPr lang="th-TH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ใกล้กันกับ </a:t>
            </a:r>
            <a: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FVG</a:t>
            </a:r>
          </a:p>
          <a:p>
            <a:endParaRPr lang="th-TH" sz="2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  <a:p>
            <a:r>
              <a:rPr lang="th-TH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ปล. ยิ่ง </a:t>
            </a:r>
            <a:r>
              <a:rPr lang="en-US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TF </a:t>
            </a:r>
            <a:r>
              <a:rPr lang="th-TH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สูงๆยิ่งดี เช่น </a:t>
            </a:r>
            <a:r>
              <a:rPr lang="en-US" sz="2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H4/D1/W1</a:t>
            </a:r>
            <a:endParaRPr lang="th-TH" sz="2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1C48F083-7F4F-8BEC-1719-8BCDDA7BC43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0A44-1124-742A-35B4-E7A4911A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F617549-1177-D7EF-F985-961C82BD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0" y="1647825"/>
            <a:ext cx="5005388" cy="7249183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01738B9-5BF3-311E-8ACE-D92FA477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333" y="1647825"/>
            <a:ext cx="3046017" cy="7225787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19F5D210-5871-BA69-3944-6E8D6014EB11}"/>
              </a:ext>
            </a:extLst>
          </p:cNvPr>
          <p:cNvSpPr txBox="1"/>
          <p:nvPr/>
        </p:nvSpPr>
        <p:spPr>
          <a:xfrm>
            <a:off x="282871" y="471727"/>
            <a:ext cx="6397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u="sng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ตัวอย่าง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การ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Sweep Buyside Liquidity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3E567F21-6375-C04B-F5AC-46AFCCBAC876}"/>
              </a:ext>
            </a:extLst>
          </p:cNvPr>
          <p:cNvSpPr txBox="1"/>
          <p:nvPr/>
        </p:nvSpPr>
        <p:spPr>
          <a:xfrm>
            <a:off x="2949871" y="9187102"/>
            <a:ext cx="4932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sng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Buyside Liquidity = Old High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E923830F-1DB5-06B1-96A2-666B36353EE9}"/>
              </a:ext>
            </a:extLst>
          </p:cNvPr>
          <p:cNvCxnSpPr/>
          <p:nvPr/>
        </p:nvCxnSpPr>
        <p:spPr>
          <a:xfrm>
            <a:off x="1790700" y="5781675"/>
            <a:ext cx="2943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ตรง 10">
            <a:extLst>
              <a:ext uri="{FF2B5EF4-FFF2-40B4-BE49-F238E27FC236}">
                <a16:creationId xmlns:a16="http://schemas.microsoft.com/office/drawing/2014/main" id="{DCDE9070-D6BF-2514-2160-0F8904DD0377}"/>
              </a:ext>
            </a:extLst>
          </p:cNvPr>
          <p:cNvCxnSpPr>
            <a:cxnSpLocks/>
          </p:cNvCxnSpPr>
          <p:nvPr/>
        </p:nvCxnSpPr>
        <p:spPr>
          <a:xfrm>
            <a:off x="6343650" y="5457825"/>
            <a:ext cx="1219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9A2EC404-C0EE-9ED5-F935-EE3279BF62C7}"/>
              </a:ext>
            </a:extLst>
          </p:cNvPr>
          <p:cNvSpPr txBox="1"/>
          <p:nvPr/>
        </p:nvSpPr>
        <p:spPr>
          <a:xfrm>
            <a:off x="1625896" y="5691427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Take Profit</a:t>
            </a:r>
            <a:endParaRPr lang="th-TH" sz="2400" b="1" dirty="0">
              <a:solidFill>
                <a:schemeClr val="bg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50E7E485-5DAE-E76B-A1D5-711B98EFA164}"/>
              </a:ext>
            </a:extLst>
          </p:cNvPr>
          <p:cNvSpPr txBox="1"/>
          <p:nvPr/>
        </p:nvSpPr>
        <p:spPr>
          <a:xfrm>
            <a:off x="6245521" y="5353109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Take Profit</a:t>
            </a:r>
            <a:endParaRPr lang="th-TH" sz="2400" b="1" dirty="0">
              <a:solidFill>
                <a:schemeClr val="bg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813A81B-90D3-194C-AA80-0FF12E688426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1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F6FB7-78E0-DF02-402A-1F8DB2329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2E30ED75-78F7-9E46-4DF3-1F6193E2D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778" y="2174875"/>
            <a:ext cx="7046269" cy="629285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2F1CCEC-6F22-98B7-1ACD-DF2C7FBC0EC9}"/>
              </a:ext>
            </a:extLst>
          </p:cNvPr>
          <p:cNvSpPr txBox="1"/>
          <p:nvPr/>
        </p:nvSpPr>
        <p:spPr>
          <a:xfrm>
            <a:off x="645318" y="672584"/>
            <a:ext cx="9641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u="sng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ตัวอย่าง</a:t>
            </a:r>
            <a:r>
              <a:rPr lang="th-TH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การ</a:t>
            </a:r>
            <a: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Sweep </a:t>
            </a:r>
            <a:r>
              <a:rPr lang="en-US" sz="3600" dirty="0" err="1">
                <a:latin typeface="ThaiSans Neue ExtLt" panose="02000000000000000000" pitchFamily="2" charset="-34"/>
                <a:cs typeface="ThaiSans Neue ExtLt" panose="02000000000000000000" pitchFamily="2" charset="-34"/>
              </a:rPr>
              <a:t>Sellside</a:t>
            </a:r>
            <a:r>
              <a:rPr lang="en-US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Liquidity </a:t>
            </a:r>
            <a:r>
              <a:rPr lang="th-TH" sz="36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(แบบโหดๆ)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FE8E19B-CE59-6877-A8D4-5FD01E1F1C9C}"/>
              </a:ext>
            </a:extLst>
          </p:cNvPr>
          <p:cNvSpPr txBox="1"/>
          <p:nvPr/>
        </p:nvSpPr>
        <p:spPr>
          <a:xfrm>
            <a:off x="1860078" y="8722380"/>
            <a:ext cx="7555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ตรงนี้บางคนจะมองว่าเป็นการ </a:t>
            </a:r>
            <a:r>
              <a:rPr lang="en-US" sz="28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Fill Liquidity Void </a:t>
            </a:r>
            <a:r>
              <a:rPr lang="th-TH" sz="28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ก็ได้ครับ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ADD89BD5-AD37-A7AF-FF4B-21FE67267996}"/>
              </a:ext>
            </a:extLst>
          </p:cNvPr>
          <p:cNvSpPr/>
          <p:nvPr/>
        </p:nvSpPr>
        <p:spPr>
          <a:xfrm>
            <a:off x="4419600" y="5267325"/>
            <a:ext cx="514350" cy="88582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7A88FE15-C4B1-5C1A-46CE-CB5360805A2F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7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80540D69-D447-D693-305B-D222B7F83E52}"/>
              </a:ext>
            </a:extLst>
          </p:cNvPr>
          <p:cNvGrpSpPr/>
          <p:nvPr/>
        </p:nvGrpSpPr>
        <p:grpSpPr>
          <a:xfrm>
            <a:off x="1555278" y="4009159"/>
            <a:ext cx="1120884" cy="2629766"/>
            <a:chOff x="1366982" y="1551709"/>
            <a:chExt cx="2401454" cy="5634182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2D26B28D-DA53-BD30-C602-44CDF237DE39}"/>
                </a:ext>
              </a:extLst>
            </p:cNvPr>
            <p:cNvGrpSpPr/>
            <p:nvPr/>
          </p:nvGrpSpPr>
          <p:grpSpPr>
            <a:xfrm>
              <a:off x="1366982" y="1551709"/>
              <a:ext cx="1219200" cy="5634182"/>
              <a:chOff x="1366982" y="1551709"/>
              <a:chExt cx="1219200" cy="5634182"/>
            </a:xfrm>
          </p:grpSpPr>
          <p:sp>
            <p:nvSpPr>
              <p:cNvPr id="4" name="สี่เหลี่ยมผืนผ้า 3">
                <a:extLst>
                  <a:ext uri="{FF2B5EF4-FFF2-40B4-BE49-F238E27FC236}">
                    <a16:creationId xmlns:a16="http://schemas.microsoft.com/office/drawing/2014/main" id="{7C6590AE-A2A9-526C-B2C9-B73C2F065CC7}"/>
                  </a:ext>
                </a:extLst>
              </p:cNvPr>
              <p:cNvSpPr/>
              <p:nvPr/>
            </p:nvSpPr>
            <p:spPr>
              <a:xfrm>
                <a:off x="1366982" y="2489200"/>
                <a:ext cx="1219200" cy="3759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cxnSp>
            <p:nvCxnSpPr>
              <p:cNvPr id="6" name="ตัวเชื่อมต่อตรง 5">
                <a:extLst>
                  <a:ext uri="{FF2B5EF4-FFF2-40B4-BE49-F238E27FC236}">
                    <a16:creationId xmlns:a16="http://schemas.microsoft.com/office/drawing/2014/main" id="{7718E11A-313F-0F1B-2C79-D3A985E78072}"/>
                  </a:ext>
                </a:extLst>
              </p:cNvPr>
              <p:cNvCxnSpPr>
                <a:endCxn id="4" idx="0"/>
              </p:cNvCxnSpPr>
              <p:nvPr/>
            </p:nvCxnSpPr>
            <p:spPr>
              <a:xfrm>
                <a:off x="1976582" y="1551709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ตัวเชื่อมต่อตรง 6">
                <a:extLst>
                  <a:ext uri="{FF2B5EF4-FFF2-40B4-BE49-F238E27FC236}">
                    <a16:creationId xmlns:a16="http://schemas.microsoft.com/office/drawing/2014/main" id="{D61D33DD-84C3-C351-252C-BAE729C2663D}"/>
                  </a:ext>
                </a:extLst>
              </p:cNvPr>
              <p:cNvCxnSpPr/>
              <p:nvPr/>
            </p:nvCxnSpPr>
            <p:spPr>
              <a:xfrm>
                <a:off x="1995055" y="6248400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ตัวเชื่อมต่อตรง 9">
              <a:extLst>
                <a:ext uri="{FF2B5EF4-FFF2-40B4-BE49-F238E27FC236}">
                  <a16:creationId xmlns:a16="http://schemas.microsoft.com/office/drawing/2014/main" id="{6B03A8D5-B833-89A9-7BF0-31D887F3CAC1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1551709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ตัวเชื่อมต่อตรง 10">
              <a:extLst>
                <a:ext uri="{FF2B5EF4-FFF2-40B4-BE49-F238E27FC236}">
                  <a16:creationId xmlns:a16="http://schemas.microsoft.com/office/drawing/2014/main" id="{F02987E3-1404-C81F-5DF3-3F8BFA8DAD21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7185891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C1C24894-2C0E-916E-F57F-35F67A177A64}"/>
              </a:ext>
            </a:extLst>
          </p:cNvPr>
          <p:cNvSpPr txBox="1"/>
          <p:nvPr/>
        </p:nvSpPr>
        <p:spPr>
          <a:xfrm>
            <a:off x="1416456" y="731619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Candle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BA38F433-E915-7F83-23A7-4ACF8F795B52}"/>
              </a:ext>
            </a:extLst>
          </p:cNvPr>
          <p:cNvSpPr txBox="1"/>
          <p:nvPr/>
        </p:nvSpPr>
        <p:spPr>
          <a:xfrm>
            <a:off x="2949503" y="1248798"/>
            <a:ext cx="49564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CRT  TYPE</a:t>
            </a:r>
          </a:p>
          <a:p>
            <a:endParaRPr lang="th-TH" sz="7200" dirty="0">
              <a:latin typeface="Arial" panose="020B0604020202020204" pitchFamily="34" charset="0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1390CE9C-3FC8-3245-9641-03A562EFE08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33A9D803-0840-50FA-EC48-F2817D5D6EAE}"/>
              </a:ext>
            </a:extLst>
          </p:cNvPr>
          <p:cNvGrpSpPr/>
          <p:nvPr/>
        </p:nvGrpSpPr>
        <p:grpSpPr>
          <a:xfrm>
            <a:off x="4330783" y="4009159"/>
            <a:ext cx="1616143" cy="2629766"/>
            <a:chOff x="1366982" y="1551709"/>
            <a:chExt cx="3462529" cy="5634182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B0C628CB-82D4-49BE-F665-6F8069B80596}"/>
                </a:ext>
              </a:extLst>
            </p:cNvPr>
            <p:cNvGrpSpPr/>
            <p:nvPr/>
          </p:nvGrpSpPr>
          <p:grpSpPr>
            <a:xfrm>
              <a:off x="1366982" y="1551709"/>
              <a:ext cx="1219200" cy="5634182"/>
              <a:chOff x="1366982" y="1551709"/>
              <a:chExt cx="1219200" cy="5634182"/>
            </a:xfrm>
          </p:grpSpPr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5166AE3F-8663-6D11-5371-FC64E0C2EBF7}"/>
                  </a:ext>
                </a:extLst>
              </p:cNvPr>
              <p:cNvSpPr/>
              <p:nvPr/>
            </p:nvSpPr>
            <p:spPr>
              <a:xfrm>
                <a:off x="1366982" y="2489200"/>
                <a:ext cx="1219200" cy="37592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cxnSp>
            <p:nvCxnSpPr>
              <p:cNvPr id="17" name="ตัวเชื่อมต่อตรง 16">
                <a:extLst>
                  <a:ext uri="{FF2B5EF4-FFF2-40B4-BE49-F238E27FC236}">
                    <a16:creationId xmlns:a16="http://schemas.microsoft.com/office/drawing/2014/main" id="{95C12C5D-9E06-B7CE-E6D4-6CC10796A4CC}"/>
                  </a:ext>
                </a:extLst>
              </p:cNvPr>
              <p:cNvCxnSpPr>
                <a:endCxn id="15" idx="0"/>
              </p:cNvCxnSpPr>
              <p:nvPr/>
            </p:nvCxnSpPr>
            <p:spPr>
              <a:xfrm>
                <a:off x="1976582" y="1551709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ตัวเชื่อมต่อตรง 17">
                <a:extLst>
                  <a:ext uri="{FF2B5EF4-FFF2-40B4-BE49-F238E27FC236}">
                    <a16:creationId xmlns:a16="http://schemas.microsoft.com/office/drawing/2014/main" id="{4E567BBE-A1E5-8F2E-6CCF-4BB75DE5B11E}"/>
                  </a:ext>
                </a:extLst>
              </p:cNvPr>
              <p:cNvCxnSpPr/>
              <p:nvPr/>
            </p:nvCxnSpPr>
            <p:spPr>
              <a:xfrm>
                <a:off x="1995055" y="6248400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ตัวเชื่อมต่อตรง 8">
              <a:extLst>
                <a:ext uri="{FF2B5EF4-FFF2-40B4-BE49-F238E27FC236}">
                  <a16:creationId xmlns:a16="http://schemas.microsoft.com/office/drawing/2014/main" id="{B7E605F5-5B3B-81C8-E4FD-382B4BFB002F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4" y="1551709"/>
              <a:ext cx="283445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ตัวเชื่อมต่อตรง 13">
              <a:extLst>
                <a:ext uri="{FF2B5EF4-FFF2-40B4-BE49-F238E27FC236}">
                  <a16:creationId xmlns:a16="http://schemas.microsoft.com/office/drawing/2014/main" id="{565800B1-ADCB-4D63-4A0D-AEECBE891451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7185891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8C7EECB-233A-951F-B467-1CD7F0E3759B}"/>
              </a:ext>
            </a:extLst>
          </p:cNvPr>
          <p:cNvSpPr/>
          <p:nvPr/>
        </p:nvSpPr>
        <p:spPr>
          <a:xfrm>
            <a:off x="5184379" y="4257705"/>
            <a:ext cx="569064" cy="192918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47252698-D606-67B1-721C-9EA90EC2B76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468911" y="3994697"/>
            <a:ext cx="0" cy="26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4ED0C57A-DFED-78AB-E3E8-AB60C2B02658}"/>
              </a:ext>
            </a:extLst>
          </p:cNvPr>
          <p:cNvCxnSpPr>
            <a:cxnSpLocks/>
          </p:cNvCxnSpPr>
          <p:nvPr/>
        </p:nvCxnSpPr>
        <p:spPr>
          <a:xfrm>
            <a:off x="5477533" y="6186887"/>
            <a:ext cx="0" cy="704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DEAA8A0C-2DDF-08D8-BECA-FFCCAEB5FA1E}"/>
              </a:ext>
            </a:extLst>
          </p:cNvPr>
          <p:cNvSpPr txBox="1"/>
          <p:nvPr/>
        </p:nvSpPr>
        <p:spPr>
          <a:xfrm>
            <a:off x="4917092" y="65965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869284B0-6E6C-D0F5-0215-D4446634FA7C}"/>
              </a:ext>
            </a:extLst>
          </p:cNvPr>
          <p:cNvSpPr txBox="1"/>
          <p:nvPr/>
        </p:nvSpPr>
        <p:spPr>
          <a:xfrm>
            <a:off x="4482872" y="7316193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Candle</a:t>
            </a:r>
            <a:endParaRPr lang="th-TH" dirty="0">
              <a:latin typeface="Arial" panose="020B0604020202020204" pitchFamily="34" charset="0"/>
            </a:endParaRPr>
          </a:p>
        </p:txBody>
      </p:sp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1AC5D24D-26AF-0B1B-8D3B-5FF2ED428B29}"/>
              </a:ext>
            </a:extLst>
          </p:cNvPr>
          <p:cNvGrpSpPr/>
          <p:nvPr/>
        </p:nvGrpSpPr>
        <p:grpSpPr>
          <a:xfrm>
            <a:off x="7156327" y="4006930"/>
            <a:ext cx="2060707" cy="2629766"/>
            <a:chOff x="1366982" y="1551709"/>
            <a:chExt cx="4414991" cy="5634182"/>
          </a:xfrm>
        </p:grpSpPr>
        <p:grpSp>
          <p:nvGrpSpPr>
            <p:cNvPr id="29" name="กลุ่ม 28">
              <a:extLst>
                <a:ext uri="{FF2B5EF4-FFF2-40B4-BE49-F238E27FC236}">
                  <a16:creationId xmlns:a16="http://schemas.microsoft.com/office/drawing/2014/main" id="{94AB6695-1879-6524-A9A0-18F08D9308A2}"/>
                </a:ext>
              </a:extLst>
            </p:cNvPr>
            <p:cNvGrpSpPr/>
            <p:nvPr/>
          </p:nvGrpSpPr>
          <p:grpSpPr>
            <a:xfrm>
              <a:off x="1366982" y="1551709"/>
              <a:ext cx="1219200" cy="5634182"/>
              <a:chOff x="1366982" y="1551709"/>
              <a:chExt cx="1219200" cy="5634182"/>
            </a:xfrm>
          </p:grpSpPr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1244356B-BBB8-5F38-3283-5B8180A888CA}"/>
                  </a:ext>
                </a:extLst>
              </p:cNvPr>
              <p:cNvSpPr/>
              <p:nvPr/>
            </p:nvSpPr>
            <p:spPr>
              <a:xfrm>
                <a:off x="1366982" y="2489200"/>
                <a:ext cx="1219200" cy="37592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cxnSp>
            <p:nvCxnSpPr>
              <p:cNvPr id="33" name="ตัวเชื่อมต่อตรง 32">
                <a:extLst>
                  <a:ext uri="{FF2B5EF4-FFF2-40B4-BE49-F238E27FC236}">
                    <a16:creationId xmlns:a16="http://schemas.microsoft.com/office/drawing/2014/main" id="{DFB4E379-8FCA-5458-80D8-5E65C4AE81E6}"/>
                  </a:ext>
                </a:extLst>
              </p:cNvPr>
              <p:cNvCxnSpPr>
                <a:endCxn id="32" idx="0"/>
              </p:cNvCxnSpPr>
              <p:nvPr/>
            </p:nvCxnSpPr>
            <p:spPr>
              <a:xfrm>
                <a:off x="1976582" y="1551709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ตัวเชื่อมต่อตรง 33">
                <a:extLst>
                  <a:ext uri="{FF2B5EF4-FFF2-40B4-BE49-F238E27FC236}">
                    <a16:creationId xmlns:a16="http://schemas.microsoft.com/office/drawing/2014/main" id="{4BF9E7FF-B052-45D5-9F91-C8BB0ECC31E8}"/>
                  </a:ext>
                </a:extLst>
              </p:cNvPr>
              <p:cNvCxnSpPr/>
              <p:nvPr/>
            </p:nvCxnSpPr>
            <p:spPr>
              <a:xfrm>
                <a:off x="1995055" y="6248400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ตัวเชื่อมต่อตรง 29">
              <a:extLst>
                <a:ext uri="{FF2B5EF4-FFF2-40B4-BE49-F238E27FC236}">
                  <a16:creationId xmlns:a16="http://schemas.microsoft.com/office/drawing/2014/main" id="{8B75853D-8C86-37F1-BD78-56E285A0FAE0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4" y="1551709"/>
              <a:ext cx="37869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ตัวเชื่อมต่อตรง 30">
              <a:extLst>
                <a:ext uri="{FF2B5EF4-FFF2-40B4-BE49-F238E27FC236}">
                  <a16:creationId xmlns:a16="http://schemas.microsoft.com/office/drawing/2014/main" id="{D6CB9EB1-E8B2-830D-B106-C51B18FB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7185891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60451157-3353-4C7C-81CF-EB9EFC94A02A}"/>
              </a:ext>
            </a:extLst>
          </p:cNvPr>
          <p:cNvSpPr/>
          <p:nvPr/>
        </p:nvSpPr>
        <p:spPr>
          <a:xfrm>
            <a:off x="8009923" y="5920092"/>
            <a:ext cx="569064" cy="2645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08146748-BF1C-76D9-348D-FB32982CB2E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294455" y="5629275"/>
            <a:ext cx="0" cy="2908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>
            <a:extLst>
              <a:ext uri="{FF2B5EF4-FFF2-40B4-BE49-F238E27FC236}">
                <a16:creationId xmlns:a16="http://schemas.microsoft.com/office/drawing/2014/main" id="{04105315-53E1-8E58-3342-2409840D8342}"/>
              </a:ext>
            </a:extLst>
          </p:cNvPr>
          <p:cNvCxnSpPr>
            <a:cxnSpLocks/>
          </p:cNvCxnSpPr>
          <p:nvPr/>
        </p:nvCxnSpPr>
        <p:spPr>
          <a:xfrm>
            <a:off x="8303077" y="6184658"/>
            <a:ext cx="0" cy="704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A6861558-EEB7-8F8C-D7A8-3596AE884541}"/>
              </a:ext>
            </a:extLst>
          </p:cNvPr>
          <p:cNvSpPr txBox="1"/>
          <p:nvPr/>
        </p:nvSpPr>
        <p:spPr>
          <a:xfrm>
            <a:off x="7742636" y="65943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39" name="กล่องข้อความ 38">
            <a:extLst>
              <a:ext uri="{FF2B5EF4-FFF2-40B4-BE49-F238E27FC236}">
                <a16:creationId xmlns:a16="http://schemas.microsoft.com/office/drawing/2014/main" id="{6914DBC8-540A-BAE8-C073-666C7D9B0405}"/>
              </a:ext>
            </a:extLst>
          </p:cNvPr>
          <p:cNvSpPr txBox="1"/>
          <p:nvPr/>
        </p:nvSpPr>
        <p:spPr>
          <a:xfrm>
            <a:off x="1512736" y="8429641"/>
            <a:ext cx="1963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AMD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(Power Of Three)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61E45B7E-B391-EB57-4B2A-BA143213834C}"/>
              </a:ext>
            </a:extLst>
          </p:cNvPr>
          <p:cNvSpPr txBox="1"/>
          <p:nvPr/>
        </p:nvSpPr>
        <p:spPr>
          <a:xfrm>
            <a:off x="7718302" y="732145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 Candle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42" name="สี่เหลี่ยมผืนผ้า 41">
            <a:extLst>
              <a:ext uri="{FF2B5EF4-FFF2-40B4-BE49-F238E27FC236}">
                <a16:creationId xmlns:a16="http://schemas.microsoft.com/office/drawing/2014/main" id="{A32CCFE0-06D8-E2F9-5A5B-54A68ED15AB7}"/>
              </a:ext>
            </a:extLst>
          </p:cNvPr>
          <p:cNvSpPr/>
          <p:nvPr/>
        </p:nvSpPr>
        <p:spPr>
          <a:xfrm>
            <a:off x="8731722" y="4430043"/>
            <a:ext cx="569064" cy="175461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3" name="ตัวเชื่อมต่อตรง 42">
            <a:extLst>
              <a:ext uri="{FF2B5EF4-FFF2-40B4-BE49-F238E27FC236}">
                <a16:creationId xmlns:a16="http://schemas.microsoft.com/office/drawing/2014/main" id="{A97D7AD3-2EEF-25DE-6B64-323D412A50CC}"/>
              </a:ext>
            </a:extLst>
          </p:cNvPr>
          <p:cNvCxnSpPr>
            <a:endCxn id="42" idx="0"/>
          </p:cNvCxnSpPr>
          <p:nvPr/>
        </p:nvCxnSpPr>
        <p:spPr>
          <a:xfrm>
            <a:off x="9016254" y="3992467"/>
            <a:ext cx="0" cy="437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ตัวเชื่อมต่อตรง 43">
            <a:extLst>
              <a:ext uri="{FF2B5EF4-FFF2-40B4-BE49-F238E27FC236}">
                <a16:creationId xmlns:a16="http://schemas.microsoft.com/office/drawing/2014/main" id="{CE797763-6D4E-8B59-117D-DA562AA62FAD}"/>
              </a:ext>
            </a:extLst>
          </p:cNvPr>
          <p:cNvCxnSpPr>
            <a:cxnSpLocks/>
          </p:cNvCxnSpPr>
          <p:nvPr/>
        </p:nvCxnSpPr>
        <p:spPr>
          <a:xfrm>
            <a:off x="9024876" y="6184657"/>
            <a:ext cx="0" cy="178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72642C6D-2764-43B2-DFA9-0621BDEF4C5D}"/>
              </a:ext>
            </a:extLst>
          </p:cNvPr>
          <p:cNvSpPr txBox="1"/>
          <p:nvPr/>
        </p:nvSpPr>
        <p:spPr>
          <a:xfrm>
            <a:off x="9128276" y="3766001"/>
            <a:ext cx="88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CRT-H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id="{B0B6E487-EB12-1532-B75B-B33AD9B9D160}"/>
              </a:ext>
            </a:extLst>
          </p:cNvPr>
          <p:cNvSpPr txBox="1"/>
          <p:nvPr/>
        </p:nvSpPr>
        <p:spPr>
          <a:xfrm>
            <a:off x="5996798" y="3816148"/>
            <a:ext cx="88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CRT-H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D8A2FFEF-C3EC-E5E3-F45A-77B73F0B4DB6}"/>
              </a:ext>
            </a:extLst>
          </p:cNvPr>
          <p:cNvSpPr txBox="1"/>
          <p:nvPr/>
        </p:nvSpPr>
        <p:spPr>
          <a:xfrm>
            <a:off x="1531678" y="519224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HTF</a:t>
            </a:r>
            <a:endParaRPr lang="th-TH" dirty="0">
              <a:latin typeface="Arial" panose="020B0604020202020204" pitchFamily="34" charset="0"/>
            </a:endParaRPr>
          </a:p>
        </p:txBody>
      </p:sp>
      <p:grpSp>
        <p:nvGrpSpPr>
          <p:cNvPr id="66" name="กลุ่ม 65">
            <a:extLst>
              <a:ext uri="{FF2B5EF4-FFF2-40B4-BE49-F238E27FC236}">
                <a16:creationId xmlns:a16="http://schemas.microsoft.com/office/drawing/2014/main" id="{9EF98AAB-D9B0-AAFE-E233-59CE891D6BEA}"/>
              </a:ext>
            </a:extLst>
          </p:cNvPr>
          <p:cNvGrpSpPr/>
          <p:nvPr/>
        </p:nvGrpSpPr>
        <p:grpSpPr>
          <a:xfrm>
            <a:off x="2310706" y="4361506"/>
            <a:ext cx="1134204" cy="2167863"/>
            <a:chOff x="4854259" y="2828925"/>
            <a:chExt cx="3422626" cy="5341354"/>
          </a:xfrm>
        </p:grpSpPr>
        <p:grpSp>
          <p:nvGrpSpPr>
            <p:cNvPr id="54" name="กลุ่ม 53">
              <a:extLst>
                <a:ext uri="{FF2B5EF4-FFF2-40B4-BE49-F238E27FC236}">
                  <a16:creationId xmlns:a16="http://schemas.microsoft.com/office/drawing/2014/main" id="{D914B529-A9B7-1BF7-A6E2-5E9A990F1A1B}"/>
                </a:ext>
              </a:extLst>
            </p:cNvPr>
            <p:cNvGrpSpPr/>
            <p:nvPr/>
          </p:nvGrpSpPr>
          <p:grpSpPr>
            <a:xfrm>
              <a:off x="4854259" y="6636451"/>
              <a:ext cx="1510782" cy="1533828"/>
              <a:chOff x="4076700" y="5921013"/>
              <a:chExt cx="3377447" cy="2987015"/>
            </a:xfrm>
          </p:grpSpPr>
          <p:cxnSp>
            <p:nvCxnSpPr>
              <p:cNvPr id="55" name="ลูกศรเชื่อมต่อแบบตรง 54">
                <a:extLst>
                  <a:ext uri="{FF2B5EF4-FFF2-40B4-BE49-F238E27FC236}">
                    <a16:creationId xmlns:a16="http://schemas.microsoft.com/office/drawing/2014/main" id="{78069842-F099-6E26-61C0-517E7D65FE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6700" y="6200775"/>
                <a:ext cx="504825" cy="1180518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ลูกศรเชื่อมต่อแบบตรง 55">
                <a:extLst>
                  <a:ext uri="{FF2B5EF4-FFF2-40B4-BE49-F238E27FC236}">
                    <a16:creationId xmlns:a16="http://schemas.microsoft.com/office/drawing/2014/main" id="{8CACB8F9-03D5-DDDB-503E-668A65A528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81525" y="6196124"/>
                <a:ext cx="228600" cy="1052401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ลูกศรเชื่อมต่อแบบตรง 56">
                <a:extLst>
                  <a:ext uri="{FF2B5EF4-FFF2-40B4-BE49-F238E27FC236}">
                    <a16:creationId xmlns:a16="http://schemas.microsoft.com/office/drawing/2014/main" id="{1937168E-2295-D840-4871-B1111F4260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0125" y="6348962"/>
                <a:ext cx="504823" cy="901553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ลูกศรเชื่อมต่อแบบตรง 57">
                <a:extLst>
                  <a:ext uri="{FF2B5EF4-FFF2-40B4-BE49-F238E27FC236}">
                    <a16:creationId xmlns:a16="http://schemas.microsoft.com/office/drawing/2014/main" id="{BF0AA966-E787-244B-027F-255315052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43381" y="6348962"/>
                <a:ext cx="200168" cy="1099588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ลูกศรเชื่อมต่อแบบตรง 58">
                <a:extLst>
                  <a:ext uri="{FF2B5EF4-FFF2-40B4-BE49-F238E27FC236}">
                    <a16:creationId xmlns:a16="http://schemas.microsoft.com/office/drawing/2014/main" id="{3E1FB2F7-9197-50A2-4196-4C1E657B88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1980" y="5939225"/>
                <a:ext cx="567200" cy="1509325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ลูกศรเชื่อมต่อแบบตรง 59">
                <a:extLst>
                  <a:ext uri="{FF2B5EF4-FFF2-40B4-BE49-F238E27FC236}">
                    <a16:creationId xmlns:a16="http://schemas.microsoft.com/office/drawing/2014/main" id="{DA3EAE62-29DD-F233-5CEB-A564FD194A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9180" y="5921013"/>
                <a:ext cx="1314967" cy="2987015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ลูกศรเชื่อมต่อแบบตรง 60">
              <a:extLst>
                <a:ext uri="{FF2B5EF4-FFF2-40B4-BE49-F238E27FC236}">
                  <a16:creationId xmlns:a16="http://schemas.microsoft.com/office/drawing/2014/main" id="{2B78E59C-B0F1-A523-4BEF-3C1E16C065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5041" y="6086011"/>
              <a:ext cx="385558" cy="2084268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ลูกศรเชื่อมต่อแบบตรง 61">
              <a:extLst>
                <a:ext uri="{FF2B5EF4-FFF2-40B4-BE49-F238E27FC236}">
                  <a16:creationId xmlns:a16="http://schemas.microsoft.com/office/drawing/2014/main" id="{90523797-C2C7-9C9F-A960-1BD24D71AD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0599" y="6086011"/>
              <a:ext cx="200158" cy="94731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ลูกศรเชื่อมต่อแบบตรง 62">
              <a:extLst>
                <a:ext uri="{FF2B5EF4-FFF2-40B4-BE49-F238E27FC236}">
                  <a16:creationId xmlns:a16="http://schemas.microsoft.com/office/drawing/2014/main" id="{B9371CD7-5CFD-BEB6-93E8-104805FF1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757" y="2828925"/>
              <a:ext cx="279229" cy="4218998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ลูกศรเชื่อมต่อแบบตรง 63">
              <a:extLst>
                <a:ext uri="{FF2B5EF4-FFF2-40B4-BE49-F238E27FC236}">
                  <a16:creationId xmlns:a16="http://schemas.microsoft.com/office/drawing/2014/main" id="{B0257DBD-5325-494B-D8CC-71B4A8AEF2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0889" y="2828925"/>
              <a:ext cx="159255" cy="756666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ลูกศรเชื่อมต่อแบบตรง 64">
              <a:extLst>
                <a:ext uri="{FF2B5EF4-FFF2-40B4-BE49-F238E27FC236}">
                  <a16:creationId xmlns:a16="http://schemas.microsoft.com/office/drawing/2014/main" id="{047AA52A-77CB-3D34-47FA-D78A452F1C81}"/>
                </a:ext>
              </a:extLst>
            </p:cNvPr>
            <p:cNvCxnSpPr>
              <a:cxnSpLocks/>
            </p:cNvCxnSpPr>
            <p:nvPr/>
          </p:nvCxnSpPr>
          <p:spPr>
            <a:xfrm>
              <a:off x="7430144" y="3585591"/>
              <a:ext cx="846741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C7ACD209-5C2E-D3C3-4577-1BA0BDC93432}"/>
              </a:ext>
            </a:extLst>
          </p:cNvPr>
          <p:cNvSpPr txBox="1"/>
          <p:nvPr/>
        </p:nvSpPr>
        <p:spPr>
          <a:xfrm>
            <a:off x="4144441" y="8387126"/>
            <a:ext cx="3865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/ Turtle Soup or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Asian-Accumulation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London-Manipulation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London to New York are Distribution</a:t>
            </a:r>
            <a:endParaRPr lang="th-TH" dirty="0">
              <a:latin typeface="Arial" panose="020B0604020202020204" pitchFamily="34" charset="0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FC5147F-AF87-A3FF-E7F1-671FCA2EB47D}"/>
              </a:ext>
            </a:extLst>
          </p:cNvPr>
          <p:cNvSpPr txBox="1"/>
          <p:nvPr/>
        </p:nvSpPr>
        <p:spPr>
          <a:xfrm>
            <a:off x="620287" y="343533"/>
            <a:ext cx="565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th-TH" sz="36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ประเภทของ </a:t>
            </a:r>
            <a:r>
              <a:rPr lang="en-US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 / </a:t>
            </a:r>
            <a:r>
              <a:rPr lang="th-TH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หน้าตา</a:t>
            </a:r>
            <a:endParaRPr lang="en-US" sz="3600" dirty="0">
              <a:effectLst/>
              <a:latin typeface="ThaiSans Neue UltLt" panose="02000000000000000000" pitchFamily="2" charset="-34"/>
              <a:cs typeface="ThaiSans Neue UltLt" panose="020000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48220472-AD8A-CFD8-BFA6-D164AFF74147}"/>
              </a:ext>
            </a:extLst>
          </p:cNvPr>
          <p:cNvSpPr txBox="1"/>
          <p:nvPr/>
        </p:nvSpPr>
        <p:spPr>
          <a:xfrm>
            <a:off x="7982189" y="8383474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CRT</a:t>
            </a:r>
            <a:endParaRPr lang="th-T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64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B5E2346-6A2B-CE44-AC96-7249F9D42635}"/>
              </a:ext>
            </a:extLst>
          </p:cNvPr>
          <p:cNvSpPr txBox="1"/>
          <p:nvPr/>
        </p:nvSpPr>
        <p:spPr>
          <a:xfrm>
            <a:off x="394580" y="466725"/>
            <a:ext cx="9797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Black" panose="020B0A04020102020204" pitchFamily="34" charset="0"/>
                <a:cs typeface="Quark" panose="02000000000000000000" pitchFamily="50" charset="0"/>
              </a:rPr>
              <a:t>Type of Candle Range</a:t>
            </a:r>
            <a:endParaRPr lang="th-TH" sz="4000" b="1" dirty="0">
              <a:latin typeface="Arial Black" panose="020B0A04020102020204" pitchFamily="34" charset="0"/>
              <a:cs typeface="Quark" panose="02000000000000000000" pitchFamily="50" charset="0"/>
            </a:endParaRPr>
          </a:p>
        </p:txBody>
      </p:sp>
      <p:graphicFrame>
        <p:nvGraphicFramePr>
          <p:cNvPr id="4" name="ไดอะแกรม 3">
            <a:extLst>
              <a:ext uri="{FF2B5EF4-FFF2-40B4-BE49-F238E27FC236}">
                <a16:creationId xmlns:a16="http://schemas.microsoft.com/office/drawing/2014/main" id="{C572AC65-009B-1172-4C13-1F2CFBAC9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1548899"/>
              </p:ext>
            </p:extLst>
          </p:nvPr>
        </p:nvGraphicFramePr>
        <p:xfrm>
          <a:off x="1495425" y="3067050"/>
          <a:ext cx="6858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8EBEDD44-3B6B-815B-6AE7-397139C09D17}"/>
              </a:ext>
            </a:extLst>
          </p:cNvPr>
          <p:cNvSpPr/>
          <p:nvPr/>
        </p:nvSpPr>
        <p:spPr>
          <a:xfrm>
            <a:off x="4648199" y="6191786"/>
            <a:ext cx="628651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|</a:t>
            </a:r>
            <a:endParaRPr lang="th-TH" sz="6600" dirty="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887B83E6-E7D6-FBED-55B7-8D558B8C0FDE}"/>
              </a:ext>
            </a:extLst>
          </p:cNvPr>
          <p:cNvSpPr txBox="1"/>
          <p:nvPr/>
        </p:nvSpPr>
        <p:spPr>
          <a:xfrm>
            <a:off x="2828925" y="7639050"/>
            <a:ext cx="1666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#Romeo</a:t>
            </a:r>
            <a:endParaRPr lang="th-TH" sz="4000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982CAA08-A2FF-6AEB-324C-6D1542CCDBE4}"/>
              </a:ext>
            </a:extLst>
          </p:cNvPr>
          <p:cNvSpPr txBox="1"/>
          <p:nvPr/>
        </p:nvSpPr>
        <p:spPr>
          <a:xfrm>
            <a:off x="5838825" y="7648575"/>
            <a:ext cx="238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#Mother Bar</a:t>
            </a:r>
            <a:endParaRPr lang="th-TH" sz="4000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8366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ตัวเชื่อมต่อตรง 70">
            <a:extLst>
              <a:ext uri="{FF2B5EF4-FFF2-40B4-BE49-F238E27FC236}">
                <a16:creationId xmlns:a16="http://schemas.microsoft.com/office/drawing/2014/main" id="{6FB6D691-D4FD-333C-FD84-75B093C4A4D2}"/>
              </a:ext>
            </a:extLst>
          </p:cNvPr>
          <p:cNvCxnSpPr>
            <a:cxnSpLocks/>
          </p:cNvCxnSpPr>
          <p:nvPr/>
        </p:nvCxnSpPr>
        <p:spPr>
          <a:xfrm>
            <a:off x="8097121" y="6225198"/>
            <a:ext cx="0" cy="1840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ตัวเชื่อมต่อตรง 65">
            <a:extLst>
              <a:ext uri="{FF2B5EF4-FFF2-40B4-BE49-F238E27FC236}">
                <a16:creationId xmlns:a16="http://schemas.microsoft.com/office/drawing/2014/main" id="{6F63DDE3-CA28-A570-3608-37BFB8EDBB85}"/>
              </a:ext>
            </a:extLst>
          </p:cNvPr>
          <p:cNvCxnSpPr>
            <a:cxnSpLocks/>
          </p:cNvCxnSpPr>
          <p:nvPr/>
        </p:nvCxnSpPr>
        <p:spPr>
          <a:xfrm>
            <a:off x="7460525" y="7353405"/>
            <a:ext cx="0" cy="1840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ตัวเชื่อมต่อตรง 47">
            <a:extLst>
              <a:ext uri="{FF2B5EF4-FFF2-40B4-BE49-F238E27FC236}">
                <a16:creationId xmlns:a16="http://schemas.microsoft.com/office/drawing/2014/main" id="{587C8992-7FA9-19BB-F840-AE967EE30A03}"/>
              </a:ext>
            </a:extLst>
          </p:cNvPr>
          <p:cNvCxnSpPr>
            <a:cxnSpLocks/>
          </p:cNvCxnSpPr>
          <p:nvPr/>
        </p:nvCxnSpPr>
        <p:spPr>
          <a:xfrm>
            <a:off x="6850342" y="7202018"/>
            <a:ext cx="0" cy="203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B5E2346-6A2B-CE44-AC96-7249F9D42635}"/>
              </a:ext>
            </a:extLst>
          </p:cNvPr>
          <p:cNvSpPr txBox="1"/>
          <p:nvPr/>
        </p:nvSpPr>
        <p:spPr>
          <a:xfrm>
            <a:off x="394581" y="466725"/>
            <a:ext cx="795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Arial Black" panose="020B0A04020102020204" pitchFamily="34" charset="0"/>
                <a:cs typeface="Quark" panose="02000000000000000000" pitchFamily="50" charset="0"/>
              </a:rPr>
              <a:t>Type of CRT</a:t>
            </a:r>
            <a:endParaRPr lang="th-TH" sz="8000" b="1" dirty="0">
              <a:latin typeface="Arial Black" panose="020B0A04020102020204" pitchFamily="34" charset="0"/>
              <a:cs typeface="Quark" panose="02000000000000000000" pitchFamily="50" charset="0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055A9256-2159-D7A4-1E91-4C16AFB4B7E9}"/>
              </a:ext>
            </a:extLst>
          </p:cNvPr>
          <p:cNvSpPr txBox="1"/>
          <p:nvPr/>
        </p:nvSpPr>
        <p:spPr>
          <a:xfrm>
            <a:off x="823205" y="2079679"/>
            <a:ext cx="8978019" cy="781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CRT </a:t>
            </a:r>
            <a:r>
              <a:rPr lang="th-TH" sz="3200" dirty="0">
                <a:latin typeface="Arial" panose="020B0604020202020204" pitchFamily="34" charset="0"/>
                <a:cs typeface="Arial" panose="020B0604020202020204" pitchFamily="34" charset="0"/>
              </a:rPr>
              <a:t>มีอยู่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th-TH" sz="3200" dirty="0">
                <a:latin typeface="Arial" panose="020B0604020202020204" pitchFamily="34" charset="0"/>
                <a:cs typeface="Arial" panose="020B0604020202020204" pitchFamily="34" charset="0"/>
              </a:rPr>
              <a:t>ประเภท</a:t>
            </a:r>
            <a:endParaRPr lang="th-TH" sz="3200" dirty="0">
              <a:latin typeface="Arial" panose="020B0604020202020204" pitchFamily="34" charset="0"/>
              <a:cs typeface="Quark" panose="02000000000000000000" pitchFamily="50" charset="0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00EF38A-10F5-D132-A46C-905C19FD39E5}"/>
              </a:ext>
            </a:extLst>
          </p:cNvPr>
          <p:cNvSpPr txBox="1"/>
          <p:nvPr/>
        </p:nvSpPr>
        <p:spPr>
          <a:xfrm>
            <a:off x="1657350" y="4084691"/>
            <a:ext cx="79574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thaiDist">
              <a:buAutoNum type="arabicPeriod"/>
            </a:pPr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รูปแบบที่นำเสนอจากแนวคิดของ </a:t>
            </a:r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Romeo </a:t>
            </a:r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คือ </a:t>
            </a:r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3</a:t>
            </a:r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 แท่ง</a:t>
            </a:r>
          </a:p>
          <a:p>
            <a:pPr marL="742950" indent="-742950" algn="thaiDist">
              <a:buAutoNum type="arabicPeriod"/>
            </a:pPr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รูปแบบที่เป็น </a:t>
            </a:r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Mother Bar + Inside Bar</a:t>
            </a:r>
            <a:endParaRPr lang="th-TH" sz="4000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DCCEAD3-11D6-CF0B-3BB8-3223D274FF99}"/>
              </a:ext>
            </a:extLst>
          </p:cNvPr>
          <p:cNvSpPr txBox="1"/>
          <p:nvPr/>
        </p:nvSpPr>
        <p:spPr>
          <a:xfrm>
            <a:off x="1040868" y="3173339"/>
            <a:ext cx="15199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600" dirty="0">
                <a:latin typeface="Quark" panose="02000000000000000000" pitchFamily="50" charset="0"/>
                <a:cs typeface="Quark" panose="02000000000000000000" pitchFamily="50" charset="0"/>
              </a:rPr>
              <a:t>“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6010D0F-AB49-211E-BC5D-79332CB3C8D2}"/>
              </a:ext>
            </a:extLst>
          </p:cNvPr>
          <p:cNvSpPr txBox="1"/>
          <p:nvPr/>
        </p:nvSpPr>
        <p:spPr>
          <a:xfrm>
            <a:off x="8094837" y="5075871"/>
            <a:ext cx="15199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600" dirty="0">
                <a:latin typeface="Quark" panose="02000000000000000000" pitchFamily="50" charset="0"/>
                <a:cs typeface="Quark" panose="02000000000000000000" pitchFamily="50" charset="0"/>
              </a:rPr>
              <a:t>“</a:t>
            </a:r>
          </a:p>
        </p:txBody>
      </p:sp>
      <p:grpSp>
        <p:nvGrpSpPr>
          <p:cNvPr id="44" name="กลุ่ม 43">
            <a:extLst>
              <a:ext uri="{FF2B5EF4-FFF2-40B4-BE49-F238E27FC236}">
                <a16:creationId xmlns:a16="http://schemas.microsoft.com/office/drawing/2014/main" id="{F17D497A-14C8-2953-6E95-B00BC20ED64E}"/>
              </a:ext>
            </a:extLst>
          </p:cNvPr>
          <p:cNvGrpSpPr/>
          <p:nvPr/>
        </p:nvGrpSpPr>
        <p:grpSpPr>
          <a:xfrm>
            <a:off x="1285629" y="6319482"/>
            <a:ext cx="2113184" cy="2688038"/>
            <a:chOff x="1800840" y="6319482"/>
            <a:chExt cx="2113184" cy="2688038"/>
          </a:xfrm>
        </p:grpSpPr>
        <p:grpSp>
          <p:nvGrpSpPr>
            <p:cNvPr id="29" name="กลุ่ม 28">
              <a:extLst>
                <a:ext uri="{FF2B5EF4-FFF2-40B4-BE49-F238E27FC236}">
                  <a16:creationId xmlns:a16="http://schemas.microsoft.com/office/drawing/2014/main" id="{86C5AB74-89CF-B1DF-8A45-B19AA51ED4A3}"/>
                </a:ext>
              </a:extLst>
            </p:cNvPr>
            <p:cNvGrpSpPr/>
            <p:nvPr/>
          </p:nvGrpSpPr>
          <p:grpSpPr>
            <a:xfrm>
              <a:off x="1800840" y="6319482"/>
              <a:ext cx="2113184" cy="2688038"/>
              <a:chOff x="1138382" y="1485900"/>
              <a:chExt cx="4907828" cy="6242916"/>
            </a:xfrm>
          </p:grpSpPr>
          <p:cxnSp>
            <p:nvCxnSpPr>
              <p:cNvPr id="30" name="ตัวเชื่อมต่อตรง 29">
                <a:extLst>
                  <a:ext uri="{FF2B5EF4-FFF2-40B4-BE49-F238E27FC236}">
                    <a16:creationId xmlns:a16="http://schemas.microsoft.com/office/drawing/2014/main" id="{AED707C1-7A9F-CB8D-7BC9-037628A61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5439" y="1485900"/>
                <a:ext cx="0" cy="35071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1" name="กลุ่ม 30">
                <a:extLst>
                  <a:ext uri="{FF2B5EF4-FFF2-40B4-BE49-F238E27FC236}">
                    <a16:creationId xmlns:a16="http://schemas.microsoft.com/office/drawing/2014/main" id="{154FA2CF-81BF-10BE-D263-64D24D7D6151}"/>
                  </a:ext>
                </a:extLst>
              </p:cNvPr>
              <p:cNvGrpSpPr/>
              <p:nvPr/>
            </p:nvGrpSpPr>
            <p:grpSpPr>
              <a:xfrm>
                <a:off x="1138382" y="2094634"/>
                <a:ext cx="4907828" cy="5634182"/>
                <a:chOff x="1366982" y="1551709"/>
                <a:chExt cx="4907828" cy="5634182"/>
              </a:xfrm>
            </p:grpSpPr>
            <p:grpSp>
              <p:nvGrpSpPr>
                <p:cNvPr id="33" name="กลุ่ม 32">
                  <a:extLst>
                    <a:ext uri="{FF2B5EF4-FFF2-40B4-BE49-F238E27FC236}">
                      <a16:creationId xmlns:a16="http://schemas.microsoft.com/office/drawing/2014/main" id="{5D9A8C78-58D8-AA1E-5B14-0D05C2111317}"/>
                    </a:ext>
                  </a:extLst>
                </p:cNvPr>
                <p:cNvGrpSpPr/>
                <p:nvPr/>
              </p:nvGrpSpPr>
              <p:grpSpPr>
                <a:xfrm>
                  <a:off x="1366982" y="1551709"/>
                  <a:ext cx="1219200" cy="5634182"/>
                  <a:chOff x="1366982" y="1551709"/>
                  <a:chExt cx="1219200" cy="5634182"/>
                </a:xfrm>
              </p:grpSpPr>
              <p:sp>
                <p:nvSpPr>
                  <p:cNvPr id="36" name="สี่เหลี่ยมผืนผ้า 35">
                    <a:extLst>
                      <a:ext uri="{FF2B5EF4-FFF2-40B4-BE49-F238E27FC236}">
                        <a16:creationId xmlns:a16="http://schemas.microsoft.com/office/drawing/2014/main" id="{7DFDC8BD-515B-79D2-C6B6-60F734B0D3ED}"/>
                      </a:ext>
                    </a:extLst>
                  </p:cNvPr>
                  <p:cNvSpPr/>
                  <p:nvPr/>
                </p:nvSpPr>
                <p:spPr>
                  <a:xfrm>
                    <a:off x="1366982" y="2489200"/>
                    <a:ext cx="1219200" cy="375920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7" name="ตัวเชื่อมต่อตรง 36">
                    <a:extLst>
                      <a:ext uri="{FF2B5EF4-FFF2-40B4-BE49-F238E27FC236}">
                        <a16:creationId xmlns:a16="http://schemas.microsoft.com/office/drawing/2014/main" id="{A647BA0F-47A1-FD98-7BAC-86D7DE91CA7D}"/>
                      </a:ext>
                    </a:extLst>
                  </p:cNvPr>
                  <p:cNvCxnSpPr>
                    <a:endCxn id="36" idx="0"/>
                  </p:cNvCxnSpPr>
                  <p:nvPr/>
                </p:nvCxnSpPr>
                <p:spPr>
                  <a:xfrm>
                    <a:off x="1976582" y="1551709"/>
                    <a:ext cx="0" cy="93749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ตัวเชื่อมต่อตรง 37">
                    <a:extLst>
                      <a:ext uri="{FF2B5EF4-FFF2-40B4-BE49-F238E27FC236}">
                        <a16:creationId xmlns:a16="http://schemas.microsoft.com/office/drawing/2014/main" id="{24187B0C-19B6-0722-AC73-B5ABB8D0819B}"/>
                      </a:ext>
                    </a:extLst>
                  </p:cNvPr>
                  <p:cNvCxnSpPr/>
                  <p:nvPr/>
                </p:nvCxnSpPr>
                <p:spPr>
                  <a:xfrm>
                    <a:off x="1995055" y="6248400"/>
                    <a:ext cx="0" cy="93749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" name="ตัวเชื่อมต่อตรง 33">
                  <a:extLst>
                    <a:ext uri="{FF2B5EF4-FFF2-40B4-BE49-F238E27FC236}">
                      <a16:creationId xmlns:a16="http://schemas.microsoft.com/office/drawing/2014/main" id="{26628DBA-928E-54A3-0AC0-399004E3ED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5055" y="1551709"/>
                  <a:ext cx="42628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ตัวเชื่อมต่อตรง 34">
                  <a:extLst>
                    <a:ext uri="{FF2B5EF4-FFF2-40B4-BE49-F238E27FC236}">
                      <a16:creationId xmlns:a16="http://schemas.microsoft.com/office/drawing/2014/main" id="{974A08E0-9B94-48C6-47A6-BE7A7B42C9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1940" y="7185891"/>
                  <a:ext cx="42628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สี่เหลี่ยมผืนผ้า 31">
                <a:extLst>
                  <a:ext uri="{FF2B5EF4-FFF2-40B4-BE49-F238E27FC236}">
                    <a16:creationId xmlns:a16="http://schemas.microsoft.com/office/drawing/2014/main" id="{2045C30D-CF06-51C1-519A-F798F9C5DC62}"/>
                  </a:ext>
                </a:extLst>
              </p:cNvPr>
              <p:cNvSpPr/>
              <p:nvPr/>
            </p:nvSpPr>
            <p:spPr>
              <a:xfrm>
                <a:off x="2500457" y="3032125"/>
                <a:ext cx="1219200" cy="121284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สี่เหลี่ยมผืนผ้า 38">
              <a:extLst>
                <a:ext uri="{FF2B5EF4-FFF2-40B4-BE49-F238E27FC236}">
                  <a16:creationId xmlns:a16="http://schemas.microsoft.com/office/drawing/2014/main" id="{EA8AA15B-7344-3BC0-8CCF-1ABC6EECE2EB}"/>
                </a:ext>
              </a:extLst>
            </p:cNvPr>
            <p:cNvSpPr/>
            <p:nvPr/>
          </p:nvSpPr>
          <p:spPr>
            <a:xfrm>
              <a:off x="3105765" y="6985246"/>
              <a:ext cx="524956" cy="16186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ตัวเชื่อมต่อตรง 39">
              <a:extLst>
                <a:ext uri="{FF2B5EF4-FFF2-40B4-BE49-F238E27FC236}">
                  <a16:creationId xmlns:a16="http://schemas.microsoft.com/office/drawing/2014/main" id="{B63B1D8E-A661-7482-B26F-99D0C63674BE}"/>
                </a:ext>
              </a:extLst>
            </p:cNvPr>
            <p:cNvCxnSpPr>
              <a:cxnSpLocks/>
            </p:cNvCxnSpPr>
            <p:nvPr/>
          </p:nvCxnSpPr>
          <p:spPr>
            <a:xfrm>
              <a:off x="3368243" y="6581587"/>
              <a:ext cx="0" cy="24259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id="{A7BF9988-BBA0-9CC4-4016-9455DCFF553F}"/>
              </a:ext>
            </a:extLst>
          </p:cNvPr>
          <p:cNvGrpSpPr/>
          <p:nvPr/>
        </p:nvGrpSpPr>
        <p:grpSpPr>
          <a:xfrm>
            <a:off x="5378189" y="6590204"/>
            <a:ext cx="3075847" cy="2425933"/>
            <a:chOff x="1138382" y="2094634"/>
            <a:chExt cx="7143593" cy="5634182"/>
          </a:xfrm>
        </p:grpSpPr>
        <p:cxnSp>
          <p:nvCxnSpPr>
            <p:cNvPr id="49" name="ตัวเชื่อมต่อตรง 48">
              <a:extLst>
                <a:ext uri="{FF2B5EF4-FFF2-40B4-BE49-F238E27FC236}">
                  <a16:creationId xmlns:a16="http://schemas.microsoft.com/office/drawing/2014/main" id="{297BDCEE-CD07-AC5A-AA17-A3CC067292E7}"/>
                </a:ext>
              </a:extLst>
            </p:cNvPr>
            <p:cNvCxnSpPr>
              <a:cxnSpLocks/>
            </p:cNvCxnSpPr>
            <p:nvPr/>
          </p:nvCxnSpPr>
          <p:spPr>
            <a:xfrm>
              <a:off x="3105439" y="2741303"/>
              <a:ext cx="0" cy="2251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0" name="กลุ่ม 49">
              <a:extLst>
                <a:ext uri="{FF2B5EF4-FFF2-40B4-BE49-F238E27FC236}">
                  <a16:creationId xmlns:a16="http://schemas.microsoft.com/office/drawing/2014/main" id="{3143C5CC-0797-C13D-4E79-F7626AD41738}"/>
                </a:ext>
              </a:extLst>
            </p:cNvPr>
            <p:cNvGrpSpPr/>
            <p:nvPr/>
          </p:nvGrpSpPr>
          <p:grpSpPr>
            <a:xfrm>
              <a:off x="1138382" y="2094634"/>
              <a:ext cx="7143593" cy="5634182"/>
              <a:chOff x="1366982" y="1551709"/>
              <a:chExt cx="7143593" cy="5634182"/>
            </a:xfrm>
          </p:grpSpPr>
          <p:grpSp>
            <p:nvGrpSpPr>
              <p:cNvPr id="52" name="กลุ่ม 51">
                <a:extLst>
                  <a:ext uri="{FF2B5EF4-FFF2-40B4-BE49-F238E27FC236}">
                    <a16:creationId xmlns:a16="http://schemas.microsoft.com/office/drawing/2014/main" id="{537914AD-78C0-5444-118D-585E6C45BAB8}"/>
                  </a:ext>
                </a:extLst>
              </p:cNvPr>
              <p:cNvGrpSpPr/>
              <p:nvPr/>
            </p:nvGrpSpPr>
            <p:grpSpPr>
              <a:xfrm>
                <a:off x="1366982" y="1551709"/>
                <a:ext cx="1219200" cy="5634182"/>
                <a:chOff x="1366982" y="1551709"/>
                <a:chExt cx="1219200" cy="5634182"/>
              </a:xfrm>
            </p:grpSpPr>
            <p:sp>
              <p:nvSpPr>
                <p:cNvPr id="55" name="สี่เหลี่ยมผืนผ้า 54">
                  <a:extLst>
                    <a:ext uri="{FF2B5EF4-FFF2-40B4-BE49-F238E27FC236}">
                      <a16:creationId xmlns:a16="http://schemas.microsoft.com/office/drawing/2014/main" id="{FFF742C2-A88D-F810-6651-325DD8671C12}"/>
                    </a:ext>
                  </a:extLst>
                </p:cNvPr>
                <p:cNvSpPr/>
                <p:nvPr/>
              </p:nvSpPr>
              <p:spPr>
                <a:xfrm>
                  <a:off x="1366982" y="2489200"/>
                  <a:ext cx="1219200" cy="37592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ตัวเชื่อมต่อตรง 55">
                  <a:extLst>
                    <a:ext uri="{FF2B5EF4-FFF2-40B4-BE49-F238E27FC236}">
                      <a16:creationId xmlns:a16="http://schemas.microsoft.com/office/drawing/2014/main" id="{57D0CC82-2B81-860C-9FFF-9762E2894EF2}"/>
                    </a:ext>
                  </a:extLst>
                </p:cNvPr>
                <p:cNvCxnSpPr>
                  <a:endCxn id="55" idx="0"/>
                </p:cNvCxnSpPr>
                <p:nvPr/>
              </p:nvCxnSpPr>
              <p:spPr>
                <a:xfrm>
                  <a:off x="1976582" y="1551709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ตัวเชื่อมต่อตรง 56">
                  <a:extLst>
                    <a:ext uri="{FF2B5EF4-FFF2-40B4-BE49-F238E27FC236}">
                      <a16:creationId xmlns:a16="http://schemas.microsoft.com/office/drawing/2014/main" id="{6A5D2141-8369-22AC-3DC2-5BD0D6B1F540}"/>
                    </a:ext>
                  </a:extLst>
                </p:cNvPr>
                <p:cNvCxnSpPr/>
                <p:nvPr/>
              </p:nvCxnSpPr>
              <p:spPr>
                <a:xfrm>
                  <a:off x="1995055" y="6248400"/>
                  <a:ext cx="0" cy="9374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ตัวเชื่อมต่อตรง 52">
                <a:extLst>
                  <a:ext uri="{FF2B5EF4-FFF2-40B4-BE49-F238E27FC236}">
                    <a16:creationId xmlns:a16="http://schemas.microsoft.com/office/drawing/2014/main" id="{693D7B4B-5E40-0636-D0C0-AE55102AD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5055" y="1551709"/>
                <a:ext cx="6515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ตัวเชื่อมต่อตรง 53">
                <a:extLst>
                  <a:ext uri="{FF2B5EF4-FFF2-40B4-BE49-F238E27FC236}">
                    <a16:creationId xmlns:a16="http://schemas.microsoft.com/office/drawing/2014/main" id="{50BCC899-2691-660E-04BE-4E9AB6886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939" y="7185891"/>
                <a:ext cx="649863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สี่เหลี่ยมผืนผ้า 50">
              <a:extLst>
                <a:ext uri="{FF2B5EF4-FFF2-40B4-BE49-F238E27FC236}">
                  <a16:creationId xmlns:a16="http://schemas.microsoft.com/office/drawing/2014/main" id="{38E73B28-4104-D004-3D59-88118FA11284}"/>
                </a:ext>
              </a:extLst>
            </p:cNvPr>
            <p:cNvSpPr/>
            <p:nvPr/>
          </p:nvSpPr>
          <p:spPr>
            <a:xfrm>
              <a:off x="2500456" y="3032124"/>
              <a:ext cx="1219200" cy="37591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สี่เหลี่ยมผืนผ้า 46">
            <a:extLst>
              <a:ext uri="{FF2B5EF4-FFF2-40B4-BE49-F238E27FC236}">
                <a16:creationId xmlns:a16="http://schemas.microsoft.com/office/drawing/2014/main" id="{B878E9B8-44BD-FCA1-61F0-8FDBF084BD98}"/>
              </a:ext>
            </a:extLst>
          </p:cNvPr>
          <p:cNvSpPr/>
          <p:nvPr/>
        </p:nvSpPr>
        <p:spPr>
          <a:xfrm>
            <a:off x="6603923" y="7518110"/>
            <a:ext cx="524956" cy="1094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65" name="สี่เหลี่ยมผืนผ้า 64">
            <a:extLst>
              <a:ext uri="{FF2B5EF4-FFF2-40B4-BE49-F238E27FC236}">
                <a16:creationId xmlns:a16="http://schemas.microsoft.com/office/drawing/2014/main" id="{FB3F98CA-CA44-53D4-55C1-7963D7F04C10}"/>
              </a:ext>
            </a:extLst>
          </p:cNvPr>
          <p:cNvSpPr/>
          <p:nvPr/>
        </p:nvSpPr>
        <p:spPr>
          <a:xfrm>
            <a:off x="7211066" y="7518110"/>
            <a:ext cx="524956" cy="3200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70" name="สี่เหลี่ยมผืนผ้า 69">
            <a:extLst>
              <a:ext uri="{FF2B5EF4-FFF2-40B4-BE49-F238E27FC236}">
                <a16:creationId xmlns:a16="http://schemas.microsoft.com/office/drawing/2014/main" id="{B552FA2B-C33D-2B10-99BA-9E2DED971EEE}"/>
              </a:ext>
            </a:extLst>
          </p:cNvPr>
          <p:cNvSpPr/>
          <p:nvPr/>
        </p:nvSpPr>
        <p:spPr>
          <a:xfrm>
            <a:off x="7856604" y="7517662"/>
            <a:ext cx="524956" cy="3200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73" name="กล่องข้อความ 72">
            <a:extLst>
              <a:ext uri="{FF2B5EF4-FFF2-40B4-BE49-F238E27FC236}">
                <a16:creationId xmlns:a16="http://schemas.microsoft.com/office/drawing/2014/main" id="{622BBF4E-345E-7737-1B95-281C1170E699}"/>
              </a:ext>
            </a:extLst>
          </p:cNvPr>
          <p:cNvSpPr txBox="1"/>
          <p:nvPr/>
        </p:nvSpPr>
        <p:spPr>
          <a:xfrm>
            <a:off x="6450034" y="6622025"/>
            <a:ext cx="1413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Inside Bar</a:t>
            </a:r>
            <a:endParaRPr lang="th-TH" sz="2400" dirty="0"/>
          </a:p>
        </p:txBody>
      </p:sp>
      <p:sp>
        <p:nvSpPr>
          <p:cNvPr id="74" name="กล่องข้อความ 73">
            <a:extLst>
              <a:ext uri="{FF2B5EF4-FFF2-40B4-BE49-F238E27FC236}">
                <a16:creationId xmlns:a16="http://schemas.microsoft.com/office/drawing/2014/main" id="{06C6B234-A26B-9935-5AB8-0280928BE496}"/>
              </a:ext>
            </a:extLst>
          </p:cNvPr>
          <p:cNvSpPr txBox="1"/>
          <p:nvPr/>
        </p:nvSpPr>
        <p:spPr>
          <a:xfrm rot="16200000">
            <a:off x="4945755" y="7476408"/>
            <a:ext cx="1413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Mother Bar</a:t>
            </a:r>
            <a:endParaRPr lang="th-TH" dirty="0"/>
          </a:p>
        </p:txBody>
      </p:sp>
      <p:sp>
        <p:nvSpPr>
          <p:cNvPr id="75" name="กล่องข้อความ 74">
            <a:extLst>
              <a:ext uri="{FF2B5EF4-FFF2-40B4-BE49-F238E27FC236}">
                <a16:creationId xmlns:a16="http://schemas.microsoft.com/office/drawing/2014/main" id="{32EC4945-D9D2-FAAD-9CFD-3EBCABC31AC0}"/>
              </a:ext>
            </a:extLst>
          </p:cNvPr>
          <p:cNvSpPr txBox="1"/>
          <p:nvPr/>
        </p:nvSpPr>
        <p:spPr>
          <a:xfrm>
            <a:off x="8403806" y="6353994"/>
            <a:ext cx="1413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CRT- High</a:t>
            </a:r>
            <a:endParaRPr lang="th-TH" sz="2400" dirty="0"/>
          </a:p>
        </p:txBody>
      </p:sp>
      <p:sp>
        <p:nvSpPr>
          <p:cNvPr id="76" name="กล่องข้อความ 75">
            <a:extLst>
              <a:ext uri="{FF2B5EF4-FFF2-40B4-BE49-F238E27FC236}">
                <a16:creationId xmlns:a16="http://schemas.microsoft.com/office/drawing/2014/main" id="{5CBDDB20-0C0C-2A77-963D-5E49CC87608B}"/>
              </a:ext>
            </a:extLst>
          </p:cNvPr>
          <p:cNvSpPr txBox="1"/>
          <p:nvPr/>
        </p:nvSpPr>
        <p:spPr>
          <a:xfrm>
            <a:off x="8489531" y="8754294"/>
            <a:ext cx="1413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CRT- Low</a:t>
            </a:r>
            <a:endParaRPr lang="th-TH" sz="2400" dirty="0"/>
          </a:p>
        </p:txBody>
      </p:sp>
      <p:sp>
        <p:nvSpPr>
          <p:cNvPr id="77" name="กล่องข้อความ 76">
            <a:extLst>
              <a:ext uri="{FF2B5EF4-FFF2-40B4-BE49-F238E27FC236}">
                <a16:creationId xmlns:a16="http://schemas.microsoft.com/office/drawing/2014/main" id="{DF246D14-5D72-B945-9232-295C1818D94C}"/>
              </a:ext>
            </a:extLst>
          </p:cNvPr>
          <p:cNvSpPr txBox="1"/>
          <p:nvPr/>
        </p:nvSpPr>
        <p:spPr>
          <a:xfrm>
            <a:off x="3358859" y="6324301"/>
            <a:ext cx="1413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CRT- High</a:t>
            </a:r>
            <a:endParaRPr lang="th-TH" sz="2400" dirty="0"/>
          </a:p>
        </p:txBody>
      </p:sp>
      <p:sp>
        <p:nvSpPr>
          <p:cNvPr id="78" name="กล่องข้อความ 77">
            <a:extLst>
              <a:ext uri="{FF2B5EF4-FFF2-40B4-BE49-F238E27FC236}">
                <a16:creationId xmlns:a16="http://schemas.microsoft.com/office/drawing/2014/main" id="{100AAB45-EF48-BBAB-B475-6047BD91FB5A}"/>
              </a:ext>
            </a:extLst>
          </p:cNvPr>
          <p:cNvSpPr txBox="1"/>
          <p:nvPr/>
        </p:nvSpPr>
        <p:spPr>
          <a:xfrm>
            <a:off x="3311234" y="8734126"/>
            <a:ext cx="1413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CRT- Low</a:t>
            </a:r>
            <a:endParaRPr lang="th-TH" sz="2400" dirty="0"/>
          </a:p>
        </p:txBody>
      </p:sp>
      <p:sp>
        <p:nvSpPr>
          <p:cNvPr id="79" name="กล่องข้อความ 78">
            <a:extLst>
              <a:ext uri="{FF2B5EF4-FFF2-40B4-BE49-F238E27FC236}">
                <a16:creationId xmlns:a16="http://schemas.microsoft.com/office/drawing/2014/main" id="{48524EA7-E978-3A58-5133-1BB4708262AF}"/>
              </a:ext>
            </a:extLst>
          </p:cNvPr>
          <p:cNvSpPr txBox="1"/>
          <p:nvPr/>
        </p:nvSpPr>
        <p:spPr>
          <a:xfrm>
            <a:off x="1390652" y="9240368"/>
            <a:ext cx="1969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แบบ</a:t>
            </a:r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 3 </a:t>
            </a:r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แท่ง</a:t>
            </a:r>
          </a:p>
        </p:txBody>
      </p:sp>
      <p:sp>
        <p:nvSpPr>
          <p:cNvPr id="80" name="กล่องข้อความ 79">
            <a:extLst>
              <a:ext uri="{FF2B5EF4-FFF2-40B4-BE49-F238E27FC236}">
                <a16:creationId xmlns:a16="http://schemas.microsoft.com/office/drawing/2014/main" id="{D679C555-1EF5-2C4A-3F9F-3BD70747F430}"/>
              </a:ext>
            </a:extLst>
          </p:cNvPr>
          <p:cNvSpPr txBox="1"/>
          <p:nvPr/>
        </p:nvSpPr>
        <p:spPr>
          <a:xfrm>
            <a:off x="5648621" y="9259096"/>
            <a:ext cx="401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แบบ </a:t>
            </a:r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1 </a:t>
            </a:r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แท่ง (</a:t>
            </a:r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Mother Bar</a:t>
            </a:r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23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1202803-AA16-A594-2418-2DE3C81065B3}"/>
              </a:ext>
            </a:extLst>
          </p:cNvPr>
          <p:cNvSpPr txBox="1"/>
          <p:nvPr/>
        </p:nvSpPr>
        <p:spPr>
          <a:xfrm>
            <a:off x="394581" y="466725"/>
            <a:ext cx="795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b="1" u="sng" dirty="0">
                <a:latin typeface="Arial Black" panose="020B0A04020102020204" pitchFamily="34" charset="0"/>
                <a:cs typeface="Quark" panose="02000000000000000000" pitchFamily="50" charset="0"/>
              </a:rPr>
              <a:t>คำเตือน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5C64AE6-80B7-FBAA-DCCF-35C1D3C97B57}"/>
              </a:ext>
            </a:extLst>
          </p:cNvPr>
          <p:cNvSpPr txBox="1"/>
          <p:nvPr/>
        </p:nvSpPr>
        <p:spPr>
          <a:xfrm>
            <a:off x="1713352" y="2284274"/>
            <a:ext cx="106977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highlight>
                  <a:srgbClr val="FF0000"/>
                </a:highlight>
                <a:latin typeface="ThaiSans Neue UltLt" panose="02000000000000000000" pitchFamily="2" charset="-34"/>
                <a:cs typeface="ThaiSans Neue UltLt" panose="02000000000000000000" pitchFamily="2" charset="-34"/>
              </a:rPr>
              <a:t>ถ้าใครคิดว่า </a:t>
            </a:r>
            <a:r>
              <a:rPr lang="en-US" sz="5400" b="1" dirty="0">
                <a:highlight>
                  <a:srgbClr val="FF0000"/>
                </a:highlight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 </a:t>
            </a:r>
            <a:r>
              <a:rPr lang="th-TH" sz="5400" b="1" dirty="0">
                <a:highlight>
                  <a:srgbClr val="FF0000"/>
                </a:highlight>
                <a:latin typeface="ThaiSans Neue UltLt" panose="02000000000000000000" pitchFamily="2" charset="-34"/>
                <a:cs typeface="ThaiSans Neue UltLt" panose="02000000000000000000" pitchFamily="2" charset="-34"/>
              </a:rPr>
              <a:t>คือ  </a:t>
            </a:r>
            <a:r>
              <a:rPr lang="en-US" sz="5400" b="1" dirty="0">
                <a:highlight>
                  <a:srgbClr val="FF0000"/>
                </a:highlight>
                <a:latin typeface="ThaiSans Neue UltLt" panose="02000000000000000000" pitchFamily="2" charset="-34"/>
                <a:cs typeface="ThaiSans Neue UltLt" panose="02000000000000000000" pitchFamily="2" charset="-34"/>
              </a:rPr>
              <a:t>Morning Star </a:t>
            </a:r>
            <a:endParaRPr lang="th-TH" sz="5400" b="1" dirty="0">
              <a:highlight>
                <a:srgbClr val="FF0000"/>
              </a:highlight>
              <a:latin typeface="ThaiSans Neue UltLt" panose="02000000000000000000" pitchFamily="2" charset="-34"/>
              <a:cs typeface="ThaiSans Neue UltLt" panose="02000000000000000000" pitchFamily="2" charset="-34"/>
            </a:endParaRPr>
          </a:p>
          <a:p>
            <a:r>
              <a:rPr lang="th-TH" sz="5400" b="1" dirty="0">
                <a:highlight>
                  <a:srgbClr val="FF0000"/>
                </a:highlight>
                <a:latin typeface="ThaiSans Neue UltLt" panose="02000000000000000000" pitchFamily="2" charset="-34"/>
                <a:cs typeface="ThaiSans Neue UltLt" panose="02000000000000000000" pitchFamily="2" charset="-34"/>
              </a:rPr>
              <a:t>หรือ </a:t>
            </a:r>
            <a:r>
              <a:rPr lang="en-US" sz="5400" b="1" dirty="0">
                <a:highlight>
                  <a:srgbClr val="FF0000"/>
                </a:highlight>
                <a:latin typeface="ThaiSans Neue UltLt" panose="02000000000000000000" pitchFamily="2" charset="-34"/>
                <a:cs typeface="ThaiSans Neue UltLt" panose="02000000000000000000" pitchFamily="2" charset="-34"/>
              </a:rPr>
              <a:t>Evening Star </a:t>
            </a:r>
            <a:r>
              <a:rPr lang="th-TH" sz="5400" b="1" dirty="0">
                <a:highlight>
                  <a:srgbClr val="FF0000"/>
                </a:highlight>
                <a:latin typeface="ThaiSans Neue UltLt" panose="02000000000000000000" pitchFamily="2" charset="-34"/>
                <a:cs typeface="ThaiSans Neue UltLt" panose="02000000000000000000" pitchFamily="2" charset="-34"/>
              </a:rPr>
              <a:t>ที่มาดัดแปลง หรือ </a:t>
            </a:r>
          </a:p>
          <a:p>
            <a:r>
              <a:rPr lang="th-TH" sz="5400" b="1" dirty="0">
                <a:highlight>
                  <a:srgbClr val="FF0000"/>
                </a:highlight>
                <a:latin typeface="ThaiSans Neue UltLt" panose="02000000000000000000" pitchFamily="2" charset="-34"/>
                <a:cs typeface="ThaiSans Neue UltLt" panose="02000000000000000000" pitchFamily="2" charset="-34"/>
              </a:rPr>
              <a:t>ประยุกต์ใหม่ ให้ออกสัมมนานี้ไป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4F0A151-06DB-E9BE-001A-908BDF1CC797}"/>
              </a:ext>
            </a:extLst>
          </p:cNvPr>
          <p:cNvSpPr txBox="1"/>
          <p:nvPr/>
        </p:nvSpPr>
        <p:spPr>
          <a:xfrm>
            <a:off x="2011228" y="5580728"/>
            <a:ext cx="74540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b="1" dirty="0">
                <a:latin typeface="Arial Black" panose="020B0A04020102020204" pitchFamily="34" charset="0"/>
                <a:cs typeface="Quark" panose="02000000000000000000" pitchFamily="50" charset="0"/>
              </a:rPr>
              <a:t>เพราะเทคนิคนี้ไม่เหมาะสำหรับคน</a:t>
            </a:r>
            <a:r>
              <a:rPr lang="th-TH" sz="8000" b="1" dirty="0">
                <a:highlight>
                  <a:srgbClr val="FF0000"/>
                </a:highlight>
                <a:latin typeface="Arial Black" panose="020B0A04020102020204" pitchFamily="34" charset="0"/>
                <a:cs typeface="Quark" panose="02000000000000000000" pitchFamily="50" charset="0"/>
              </a:rPr>
              <a:t>น้ำเต็มแก้ว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3BA6A3B-F1AA-F95E-AC95-DB612A19C653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28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B5E2346-6A2B-CE44-AC96-7249F9D42635}"/>
              </a:ext>
            </a:extLst>
          </p:cNvPr>
          <p:cNvSpPr txBox="1"/>
          <p:nvPr/>
        </p:nvSpPr>
        <p:spPr>
          <a:xfrm>
            <a:off x="394581" y="466725"/>
            <a:ext cx="795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Arial Black" panose="020B0A04020102020204" pitchFamily="34" charset="0"/>
                <a:cs typeface="Quark" panose="02000000000000000000" pitchFamily="50" charset="0"/>
              </a:rPr>
              <a:t>Type of CRT</a:t>
            </a:r>
            <a:endParaRPr lang="th-TH" sz="8000" b="1" dirty="0">
              <a:latin typeface="Arial Black" panose="020B0A04020102020204" pitchFamily="34" charset="0"/>
              <a:cs typeface="Quark" panose="02000000000000000000" pitchFamily="50" charset="0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055A9256-2159-D7A4-1E91-4C16AFB4B7E9}"/>
              </a:ext>
            </a:extLst>
          </p:cNvPr>
          <p:cNvSpPr txBox="1"/>
          <p:nvPr/>
        </p:nvSpPr>
        <p:spPr>
          <a:xfrm>
            <a:off x="3141137" y="8772151"/>
            <a:ext cx="461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Quark" panose="02000000000000000000" pitchFamily="50" charset="0"/>
              </a:rPr>
              <a:t>CRT </a:t>
            </a:r>
            <a:r>
              <a:rPr lang="th-TH" sz="3200" dirty="0">
                <a:latin typeface="Arial" panose="020B0604020202020204" pitchFamily="34" charset="0"/>
                <a:cs typeface="Quark" panose="02000000000000000000" pitchFamily="50" charset="0"/>
              </a:rPr>
              <a:t>ที่คุณ </a:t>
            </a:r>
            <a:r>
              <a:rPr lang="en-US" sz="3200" dirty="0">
                <a:latin typeface="Arial" panose="020B0604020202020204" pitchFamily="34" charset="0"/>
                <a:cs typeface="Quark" panose="02000000000000000000" pitchFamily="50" charset="0"/>
              </a:rPr>
              <a:t>#Romeo </a:t>
            </a:r>
            <a:r>
              <a:rPr lang="th-TH" sz="3200" dirty="0">
                <a:latin typeface="Arial" panose="020B0604020202020204" pitchFamily="34" charset="0"/>
                <a:cs typeface="Quark" panose="02000000000000000000" pitchFamily="50" charset="0"/>
              </a:rPr>
              <a:t>เผยแพร่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DCCEAD3-11D6-CF0B-3BB8-3223D274FF99}"/>
              </a:ext>
            </a:extLst>
          </p:cNvPr>
          <p:cNvSpPr txBox="1"/>
          <p:nvPr/>
        </p:nvSpPr>
        <p:spPr>
          <a:xfrm>
            <a:off x="756530" y="2321939"/>
            <a:ext cx="15199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600" dirty="0">
                <a:latin typeface="Quark" panose="02000000000000000000" pitchFamily="50" charset="0"/>
                <a:cs typeface="Quark" panose="02000000000000000000" pitchFamily="50" charset="0"/>
              </a:rPr>
              <a:t>“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6010D0F-AB49-211E-BC5D-79332CB3C8D2}"/>
              </a:ext>
            </a:extLst>
          </p:cNvPr>
          <p:cNvSpPr txBox="1"/>
          <p:nvPr/>
        </p:nvSpPr>
        <p:spPr>
          <a:xfrm>
            <a:off x="8069087" y="6777112"/>
            <a:ext cx="151994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600" dirty="0">
                <a:latin typeface="Quark" panose="02000000000000000000" pitchFamily="50" charset="0"/>
                <a:cs typeface="Quark" panose="02000000000000000000" pitchFamily="50" charset="0"/>
              </a:rPr>
              <a:t>“</a:t>
            </a: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140C622C-BA9E-4BB9-7653-EF2DA2D6576E}"/>
              </a:ext>
            </a:extLst>
          </p:cNvPr>
          <p:cNvGrpSpPr/>
          <p:nvPr/>
        </p:nvGrpSpPr>
        <p:grpSpPr>
          <a:xfrm>
            <a:off x="1573733" y="3365747"/>
            <a:ext cx="3487218" cy="3411252"/>
            <a:chOff x="1695204" y="4912472"/>
            <a:chExt cx="3487218" cy="3411252"/>
          </a:xfrm>
        </p:grpSpPr>
        <p:grpSp>
          <p:nvGrpSpPr>
            <p:cNvPr id="44" name="กลุ่ม 43">
              <a:extLst>
                <a:ext uri="{FF2B5EF4-FFF2-40B4-BE49-F238E27FC236}">
                  <a16:creationId xmlns:a16="http://schemas.microsoft.com/office/drawing/2014/main" id="{F17D497A-14C8-2953-6E95-B00BC20ED64E}"/>
                </a:ext>
              </a:extLst>
            </p:cNvPr>
            <p:cNvGrpSpPr/>
            <p:nvPr/>
          </p:nvGrpSpPr>
          <p:grpSpPr>
            <a:xfrm>
              <a:off x="1695204" y="4912472"/>
              <a:ext cx="2113184" cy="3411252"/>
              <a:chOff x="1800840" y="6319482"/>
              <a:chExt cx="2113184" cy="3411252"/>
            </a:xfrm>
          </p:grpSpPr>
          <p:grpSp>
            <p:nvGrpSpPr>
              <p:cNvPr id="29" name="กลุ่ม 28">
                <a:extLst>
                  <a:ext uri="{FF2B5EF4-FFF2-40B4-BE49-F238E27FC236}">
                    <a16:creationId xmlns:a16="http://schemas.microsoft.com/office/drawing/2014/main" id="{86C5AB74-89CF-B1DF-8A45-B19AA51ED4A3}"/>
                  </a:ext>
                </a:extLst>
              </p:cNvPr>
              <p:cNvGrpSpPr/>
              <p:nvPr/>
            </p:nvGrpSpPr>
            <p:grpSpPr>
              <a:xfrm>
                <a:off x="1800840" y="6319482"/>
                <a:ext cx="2113184" cy="2688038"/>
                <a:chOff x="1138382" y="1485900"/>
                <a:chExt cx="4907828" cy="6242916"/>
              </a:xfrm>
            </p:grpSpPr>
            <p:cxnSp>
              <p:nvCxnSpPr>
                <p:cNvPr id="30" name="ตัวเชื่อมต่อตรง 29">
                  <a:extLst>
                    <a:ext uri="{FF2B5EF4-FFF2-40B4-BE49-F238E27FC236}">
                      <a16:creationId xmlns:a16="http://schemas.microsoft.com/office/drawing/2014/main" id="{AED707C1-7A9F-CB8D-7BC9-037628A61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5439" y="1485900"/>
                  <a:ext cx="0" cy="35071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กลุ่ม 30">
                  <a:extLst>
                    <a:ext uri="{FF2B5EF4-FFF2-40B4-BE49-F238E27FC236}">
                      <a16:creationId xmlns:a16="http://schemas.microsoft.com/office/drawing/2014/main" id="{154FA2CF-81BF-10BE-D263-64D24D7D6151}"/>
                    </a:ext>
                  </a:extLst>
                </p:cNvPr>
                <p:cNvGrpSpPr/>
                <p:nvPr/>
              </p:nvGrpSpPr>
              <p:grpSpPr>
                <a:xfrm>
                  <a:off x="1138382" y="2094634"/>
                  <a:ext cx="4907828" cy="5634182"/>
                  <a:chOff x="1366982" y="1551709"/>
                  <a:chExt cx="4907828" cy="5634182"/>
                </a:xfrm>
              </p:grpSpPr>
              <p:grpSp>
                <p:nvGrpSpPr>
                  <p:cNvPr id="33" name="กลุ่ม 32">
                    <a:extLst>
                      <a:ext uri="{FF2B5EF4-FFF2-40B4-BE49-F238E27FC236}">
                        <a16:creationId xmlns:a16="http://schemas.microsoft.com/office/drawing/2014/main" id="{5D9A8C78-58D8-AA1E-5B14-0D05C2111317}"/>
                      </a:ext>
                    </a:extLst>
                  </p:cNvPr>
                  <p:cNvGrpSpPr/>
                  <p:nvPr/>
                </p:nvGrpSpPr>
                <p:grpSpPr>
                  <a:xfrm>
                    <a:off x="1366982" y="1551709"/>
                    <a:ext cx="1219200" cy="5634182"/>
                    <a:chOff x="1366982" y="1551709"/>
                    <a:chExt cx="1219200" cy="5634182"/>
                  </a:xfrm>
                </p:grpSpPr>
                <p:sp>
                  <p:nvSpPr>
                    <p:cNvPr id="36" name="สี่เหลี่ยมผืนผ้า 35">
                      <a:extLst>
                        <a:ext uri="{FF2B5EF4-FFF2-40B4-BE49-F238E27FC236}">
                          <a16:creationId xmlns:a16="http://schemas.microsoft.com/office/drawing/2014/main" id="{7DFDC8BD-515B-79D2-C6B6-60F734B0D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982" y="2489200"/>
                      <a:ext cx="1219200" cy="37592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15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7" name="ตัวเชื่อมต่อตรง 36">
                      <a:extLst>
                        <a:ext uri="{FF2B5EF4-FFF2-40B4-BE49-F238E27FC236}">
                          <a16:creationId xmlns:a16="http://schemas.microsoft.com/office/drawing/2014/main" id="{A647BA0F-47A1-FD98-7BAC-86D7DE91CA7D}"/>
                        </a:ext>
                      </a:extLst>
                    </p:cNvPr>
                    <p:cNvCxnSpPr>
                      <a:endCxn id="36" idx="0"/>
                    </p:cNvCxnSpPr>
                    <p:nvPr/>
                  </p:nvCxnSpPr>
                  <p:spPr>
                    <a:xfrm>
                      <a:off x="1976582" y="1551709"/>
                      <a:ext cx="0" cy="93749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ตัวเชื่อมต่อตรง 37">
                      <a:extLst>
                        <a:ext uri="{FF2B5EF4-FFF2-40B4-BE49-F238E27FC236}">
                          <a16:creationId xmlns:a16="http://schemas.microsoft.com/office/drawing/2014/main" id="{24187B0C-19B6-0722-AC73-B5ABB8D081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995055" y="6248400"/>
                      <a:ext cx="0" cy="93749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4" name="ตัวเชื่อมต่อตรง 33">
                    <a:extLst>
                      <a:ext uri="{FF2B5EF4-FFF2-40B4-BE49-F238E27FC236}">
                        <a16:creationId xmlns:a16="http://schemas.microsoft.com/office/drawing/2014/main" id="{26628DBA-928E-54A3-0AC0-399004E3E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95055" y="1551709"/>
                    <a:ext cx="426287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ตัวเชื่อมต่อตรง 34">
                    <a:extLst>
                      <a:ext uri="{FF2B5EF4-FFF2-40B4-BE49-F238E27FC236}">
                        <a16:creationId xmlns:a16="http://schemas.microsoft.com/office/drawing/2014/main" id="{974A08E0-9B94-48C6-47A6-BE7A7B42C9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1940" y="7185891"/>
                    <a:ext cx="426287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" name="สี่เหลี่ยมผืนผ้า 31">
                  <a:extLst>
                    <a:ext uri="{FF2B5EF4-FFF2-40B4-BE49-F238E27FC236}">
                      <a16:creationId xmlns:a16="http://schemas.microsoft.com/office/drawing/2014/main" id="{2045C30D-CF06-51C1-519A-F798F9C5DC62}"/>
                    </a:ext>
                  </a:extLst>
                </p:cNvPr>
                <p:cNvSpPr/>
                <p:nvPr/>
              </p:nvSpPr>
              <p:spPr>
                <a:xfrm>
                  <a:off x="2500457" y="3032125"/>
                  <a:ext cx="1219200" cy="12128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" name="สี่เหลี่ยมผืนผ้า 38">
                <a:extLst>
                  <a:ext uri="{FF2B5EF4-FFF2-40B4-BE49-F238E27FC236}">
                    <a16:creationId xmlns:a16="http://schemas.microsoft.com/office/drawing/2014/main" id="{EA8AA15B-7344-3BC0-8CCF-1ABC6EECE2EB}"/>
                  </a:ext>
                </a:extLst>
              </p:cNvPr>
              <p:cNvSpPr/>
              <p:nvPr/>
            </p:nvSpPr>
            <p:spPr>
              <a:xfrm>
                <a:off x="3000990" y="6985246"/>
                <a:ext cx="524956" cy="23147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ตัวเชื่อมต่อตรง 39">
                <a:extLst>
                  <a:ext uri="{FF2B5EF4-FFF2-40B4-BE49-F238E27FC236}">
                    <a16:creationId xmlns:a16="http://schemas.microsoft.com/office/drawing/2014/main" id="{B63B1D8E-A661-7482-B26F-99D0C6367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3468" y="6581587"/>
                <a:ext cx="0" cy="31491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กล่องข้อความ 76">
              <a:extLst>
                <a:ext uri="{FF2B5EF4-FFF2-40B4-BE49-F238E27FC236}">
                  <a16:creationId xmlns:a16="http://schemas.microsoft.com/office/drawing/2014/main" id="{DF246D14-5D72-B945-9232-295C1818D94C}"/>
                </a:ext>
              </a:extLst>
            </p:cNvPr>
            <p:cNvSpPr txBox="1"/>
            <p:nvPr/>
          </p:nvSpPr>
          <p:spPr>
            <a:xfrm>
              <a:off x="3768434" y="4917291"/>
              <a:ext cx="141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CRT- High</a:t>
              </a:r>
              <a:endParaRPr lang="th-TH" sz="2400" dirty="0"/>
            </a:p>
          </p:txBody>
        </p:sp>
        <p:sp>
          <p:nvSpPr>
            <p:cNvPr id="78" name="กล่องข้อความ 77">
              <a:extLst>
                <a:ext uri="{FF2B5EF4-FFF2-40B4-BE49-F238E27FC236}">
                  <a16:creationId xmlns:a16="http://schemas.microsoft.com/office/drawing/2014/main" id="{100AAB45-EF48-BBAB-B475-6047BD91FB5A}"/>
                </a:ext>
              </a:extLst>
            </p:cNvPr>
            <p:cNvSpPr txBox="1"/>
            <p:nvPr/>
          </p:nvSpPr>
          <p:spPr>
            <a:xfrm>
              <a:off x="3720809" y="7327116"/>
              <a:ext cx="141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CRT- Low</a:t>
              </a:r>
              <a:endParaRPr lang="th-TH" sz="2400" dirty="0"/>
            </a:p>
          </p:txBody>
        </p:sp>
      </p:grpSp>
      <p:sp>
        <p:nvSpPr>
          <p:cNvPr id="79" name="กล่องข้อความ 78">
            <a:extLst>
              <a:ext uri="{FF2B5EF4-FFF2-40B4-BE49-F238E27FC236}">
                <a16:creationId xmlns:a16="http://schemas.microsoft.com/office/drawing/2014/main" id="{48524EA7-E978-3A58-5133-1BB4708262AF}"/>
              </a:ext>
            </a:extLst>
          </p:cNvPr>
          <p:cNvSpPr txBox="1"/>
          <p:nvPr/>
        </p:nvSpPr>
        <p:spPr>
          <a:xfrm>
            <a:off x="4413399" y="6776999"/>
            <a:ext cx="1571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แบบที่ </a:t>
            </a:r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1</a:t>
            </a:r>
            <a:endParaRPr lang="th-TH" sz="4000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65A33D8F-13A1-1513-B078-92466A2CF1D4}"/>
              </a:ext>
            </a:extLst>
          </p:cNvPr>
          <p:cNvGrpSpPr/>
          <p:nvPr/>
        </p:nvGrpSpPr>
        <p:grpSpPr>
          <a:xfrm rot="10800000" flipH="1">
            <a:off x="5959730" y="3404986"/>
            <a:ext cx="3099957" cy="2908982"/>
            <a:chOff x="1695204" y="4912472"/>
            <a:chExt cx="3487218" cy="2908982"/>
          </a:xfrm>
        </p:grpSpPr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F6EE6C7B-F7B9-15D5-C9C8-A620546D7F6B}"/>
                </a:ext>
              </a:extLst>
            </p:cNvPr>
            <p:cNvGrpSpPr/>
            <p:nvPr/>
          </p:nvGrpSpPr>
          <p:grpSpPr>
            <a:xfrm>
              <a:off x="1695204" y="4912472"/>
              <a:ext cx="2113184" cy="2908982"/>
              <a:chOff x="1800840" y="6319482"/>
              <a:chExt cx="2113184" cy="2908982"/>
            </a:xfrm>
          </p:grpSpPr>
          <p:cxnSp>
            <p:nvCxnSpPr>
              <p:cNvPr id="15" name="ตัวเชื่อมต่อตรง 14">
                <a:extLst>
                  <a:ext uri="{FF2B5EF4-FFF2-40B4-BE49-F238E27FC236}">
                    <a16:creationId xmlns:a16="http://schemas.microsoft.com/office/drawing/2014/main" id="{87139FE2-8348-039C-9BB4-DACFFF932D3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3271809" y="6581586"/>
                <a:ext cx="0" cy="26468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กลุ่ม 12">
                <a:extLst>
                  <a:ext uri="{FF2B5EF4-FFF2-40B4-BE49-F238E27FC236}">
                    <a16:creationId xmlns:a16="http://schemas.microsoft.com/office/drawing/2014/main" id="{B2051B7B-7819-BCE7-077D-844B451C1DC3}"/>
                  </a:ext>
                </a:extLst>
              </p:cNvPr>
              <p:cNvGrpSpPr/>
              <p:nvPr/>
            </p:nvGrpSpPr>
            <p:grpSpPr>
              <a:xfrm>
                <a:off x="1800840" y="6319482"/>
                <a:ext cx="2113184" cy="2688038"/>
                <a:chOff x="1138382" y="1485900"/>
                <a:chExt cx="4907828" cy="6242916"/>
              </a:xfrm>
            </p:grpSpPr>
            <p:cxnSp>
              <p:nvCxnSpPr>
                <p:cNvPr id="16" name="ตัวเชื่อมต่อตรง 15">
                  <a:extLst>
                    <a:ext uri="{FF2B5EF4-FFF2-40B4-BE49-F238E27FC236}">
                      <a16:creationId xmlns:a16="http://schemas.microsoft.com/office/drawing/2014/main" id="{09FD5922-13B9-B0E6-09D5-62BFCCA6B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5439" y="1485900"/>
                  <a:ext cx="0" cy="35071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กลุ่ม 16">
                  <a:extLst>
                    <a:ext uri="{FF2B5EF4-FFF2-40B4-BE49-F238E27FC236}">
                      <a16:creationId xmlns:a16="http://schemas.microsoft.com/office/drawing/2014/main" id="{79F9443D-CD13-1964-C412-0A2E4154D22C}"/>
                    </a:ext>
                  </a:extLst>
                </p:cNvPr>
                <p:cNvGrpSpPr/>
                <p:nvPr/>
              </p:nvGrpSpPr>
              <p:grpSpPr>
                <a:xfrm>
                  <a:off x="1138382" y="2094634"/>
                  <a:ext cx="4907828" cy="5634182"/>
                  <a:chOff x="1366982" y="1551709"/>
                  <a:chExt cx="4907828" cy="5634182"/>
                </a:xfrm>
              </p:grpSpPr>
              <p:grpSp>
                <p:nvGrpSpPr>
                  <p:cNvPr id="19" name="กลุ่ม 18">
                    <a:extLst>
                      <a:ext uri="{FF2B5EF4-FFF2-40B4-BE49-F238E27FC236}">
                        <a16:creationId xmlns:a16="http://schemas.microsoft.com/office/drawing/2014/main" id="{19868763-896D-177B-4E89-139223EE605E}"/>
                      </a:ext>
                    </a:extLst>
                  </p:cNvPr>
                  <p:cNvGrpSpPr/>
                  <p:nvPr/>
                </p:nvGrpSpPr>
                <p:grpSpPr>
                  <a:xfrm>
                    <a:off x="1366982" y="1551709"/>
                    <a:ext cx="1219200" cy="5634182"/>
                    <a:chOff x="1366982" y="1551709"/>
                    <a:chExt cx="1219200" cy="5634182"/>
                  </a:xfrm>
                </p:grpSpPr>
                <p:sp>
                  <p:nvSpPr>
                    <p:cNvPr id="22" name="สี่เหลี่ยมผืนผ้า 21">
                      <a:extLst>
                        <a:ext uri="{FF2B5EF4-FFF2-40B4-BE49-F238E27FC236}">
                          <a16:creationId xmlns:a16="http://schemas.microsoft.com/office/drawing/2014/main" id="{DAEE03B8-7ACD-6C1C-5073-789D129FDE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982" y="2489200"/>
                      <a:ext cx="1219200" cy="37592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15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3" name="ตัวเชื่อมต่อตรง 22">
                      <a:extLst>
                        <a:ext uri="{FF2B5EF4-FFF2-40B4-BE49-F238E27FC236}">
                          <a16:creationId xmlns:a16="http://schemas.microsoft.com/office/drawing/2014/main" id="{79C99CBA-A14F-B1F9-C49B-032D786869C5}"/>
                        </a:ext>
                      </a:extLst>
                    </p:cNvPr>
                    <p:cNvCxnSpPr>
                      <a:endCxn id="22" idx="0"/>
                    </p:cNvCxnSpPr>
                    <p:nvPr/>
                  </p:nvCxnSpPr>
                  <p:spPr>
                    <a:xfrm>
                      <a:off x="1976582" y="1551709"/>
                      <a:ext cx="0" cy="93749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ตัวเชื่อมต่อตรง 23">
                      <a:extLst>
                        <a:ext uri="{FF2B5EF4-FFF2-40B4-BE49-F238E27FC236}">
                          <a16:creationId xmlns:a16="http://schemas.microsoft.com/office/drawing/2014/main" id="{58CC5FA8-7478-EE96-2C76-2F6D3FED1EA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995055" y="6248400"/>
                      <a:ext cx="0" cy="93749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0" name="ตัวเชื่อมต่อตรง 19">
                    <a:extLst>
                      <a:ext uri="{FF2B5EF4-FFF2-40B4-BE49-F238E27FC236}">
                        <a16:creationId xmlns:a16="http://schemas.microsoft.com/office/drawing/2014/main" id="{BAA2D158-6E3D-0267-C568-19708F0A9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95055" y="1551709"/>
                    <a:ext cx="426287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ตัวเชื่อมต่อตรง 20">
                    <a:extLst>
                      <a:ext uri="{FF2B5EF4-FFF2-40B4-BE49-F238E27FC236}">
                        <a16:creationId xmlns:a16="http://schemas.microsoft.com/office/drawing/2014/main" id="{8967C49D-8770-B31E-0511-A7AC226EE4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1940" y="7185891"/>
                    <a:ext cx="426287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" name="สี่เหลี่ยมผืนผ้า 17">
                  <a:extLst>
                    <a:ext uri="{FF2B5EF4-FFF2-40B4-BE49-F238E27FC236}">
                      <a16:creationId xmlns:a16="http://schemas.microsoft.com/office/drawing/2014/main" id="{63C514BB-6188-CD96-A01A-D42C9A223E6B}"/>
                    </a:ext>
                  </a:extLst>
                </p:cNvPr>
                <p:cNvSpPr/>
                <p:nvPr/>
              </p:nvSpPr>
              <p:spPr>
                <a:xfrm>
                  <a:off x="2500457" y="3032125"/>
                  <a:ext cx="1219200" cy="12128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สี่เหลี่ยมผืนผ้า 13">
                <a:extLst>
                  <a:ext uri="{FF2B5EF4-FFF2-40B4-BE49-F238E27FC236}">
                    <a16:creationId xmlns:a16="http://schemas.microsoft.com/office/drawing/2014/main" id="{C8A0FF72-838E-0210-5994-3399514BEA12}"/>
                  </a:ext>
                </a:extLst>
              </p:cNvPr>
              <p:cNvSpPr/>
              <p:nvPr/>
            </p:nvSpPr>
            <p:spPr>
              <a:xfrm>
                <a:off x="3009331" y="6985246"/>
                <a:ext cx="524956" cy="20222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กล่องข้อความ 10">
              <a:extLst>
                <a:ext uri="{FF2B5EF4-FFF2-40B4-BE49-F238E27FC236}">
                  <a16:creationId xmlns:a16="http://schemas.microsoft.com/office/drawing/2014/main" id="{8D7FA5B0-BC09-370B-D275-A6492FDFDC20}"/>
                </a:ext>
              </a:extLst>
            </p:cNvPr>
            <p:cNvSpPr txBox="1"/>
            <p:nvPr/>
          </p:nvSpPr>
          <p:spPr>
            <a:xfrm rot="10800000">
              <a:off x="3768434" y="4917291"/>
              <a:ext cx="141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CRT- Low</a:t>
              </a:r>
              <a:endParaRPr lang="th-TH" sz="2400" dirty="0"/>
            </a:p>
          </p:txBody>
        </p:sp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6A0584A8-870B-5C4E-8C02-255A0E394412}"/>
                </a:ext>
              </a:extLst>
            </p:cNvPr>
            <p:cNvSpPr txBox="1"/>
            <p:nvPr/>
          </p:nvSpPr>
          <p:spPr>
            <a:xfrm rot="10800000">
              <a:off x="3720809" y="7327116"/>
              <a:ext cx="141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CRT- High</a:t>
              </a:r>
              <a:endParaRPr lang="th-TH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50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B5E2346-6A2B-CE44-AC96-7249F9D42635}"/>
              </a:ext>
            </a:extLst>
          </p:cNvPr>
          <p:cNvSpPr txBox="1"/>
          <p:nvPr/>
        </p:nvSpPr>
        <p:spPr>
          <a:xfrm>
            <a:off x="394581" y="466725"/>
            <a:ext cx="795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Arial Black" panose="020B0A04020102020204" pitchFamily="34" charset="0"/>
                <a:cs typeface="Quark" panose="02000000000000000000" pitchFamily="50" charset="0"/>
              </a:rPr>
              <a:t>Type of CRT</a:t>
            </a:r>
            <a:endParaRPr lang="th-TH" sz="8000" b="1" dirty="0">
              <a:latin typeface="Arial Black" panose="020B0A04020102020204" pitchFamily="34" charset="0"/>
              <a:cs typeface="Quark" panose="02000000000000000000" pitchFamily="50" charset="0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055A9256-2159-D7A4-1E91-4C16AFB4B7E9}"/>
              </a:ext>
            </a:extLst>
          </p:cNvPr>
          <p:cNvSpPr txBox="1"/>
          <p:nvPr/>
        </p:nvSpPr>
        <p:spPr>
          <a:xfrm>
            <a:off x="437992" y="2086761"/>
            <a:ext cx="4619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Quark" panose="02000000000000000000" pitchFamily="50" charset="0"/>
              </a:rPr>
              <a:t>CRT </a:t>
            </a:r>
            <a:r>
              <a:rPr lang="th-TH" sz="3200" dirty="0">
                <a:latin typeface="Arial" panose="020B0604020202020204" pitchFamily="34" charset="0"/>
                <a:cs typeface="Quark" panose="02000000000000000000" pitchFamily="50" charset="0"/>
              </a:rPr>
              <a:t>ที่คุณ </a:t>
            </a:r>
            <a:r>
              <a:rPr lang="en-US" sz="3200" dirty="0">
                <a:latin typeface="Arial" panose="020B0604020202020204" pitchFamily="34" charset="0"/>
                <a:cs typeface="Quark" panose="02000000000000000000" pitchFamily="50" charset="0"/>
              </a:rPr>
              <a:t>#Romeo </a:t>
            </a:r>
            <a:r>
              <a:rPr lang="th-TH" sz="3200" dirty="0">
                <a:latin typeface="Arial" panose="020B0604020202020204" pitchFamily="34" charset="0"/>
                <a:cs typeface="Quark" panose="02000000000000000000" pitchFamily="50" charset="0"/>
              </a:rPr>
              <a:t>เผยแพร่</a:t>
            </a: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140C622C-BA9E-4BB9-7653-EF2DA2D6576E}"/>
              </a:ext>
            </a:extLst>
          </p:cNvPr>
          <p:cNvGrpSpPr/>
          <p:nvPr/>
        </p:nvGrpSpPr>
        <p:grpSpPr>
          <a:xfrm>
            <a:off x="838390" y="3052952"/>
            <a:ext cx="3487218" cy="5984256"/>
            <a:chOff x="1695204" y="4912472"/>
            <a:chExt cx="3487218" cy="5984256"/>
          </a:xfrm>
        </p:grpSpPr>
        <p:grpSp>
          <p:nvGrpSpPr>
            <p:cNvPr id="44" name="กลุ่ม 43">
              <a:extLst>
                <a:ext uri="{FF2B5EF4-FFF2-40B4-BE49-F238E27FC236}">
                  <a16:creationId xmlns:a16="http://schemas.microsoft.com/office/drawing/2014/main" id="{F17D497A-14C8-2953-6E95-B00BC20ED64E}"/>
                </a:ext>
              </a:extLst>
            </p:cNvPr>
            <p:cNvGrpSpPr/>
            <p:nvPr/>
          </p:nvGrpSpPr>
          <p:grpSpPr>
            <a:xfrm>
              <a:off x="1695204" y="4912472"/>
              <a:ext cx="2113184" cy="3411252"/>
              <a:chOff x="1800840" y="6319482"/>
              <a:chExt cx="2113184" cy="3411252"/>
            </a:xfrm>
          </p:grpSpPr>
          <p:grpSp>
            <p:nvGrpSpPr>
              <p:cNvPr id="29" name="กลุ่ม 28">
                <a:extLst>
                  <a:ext uri="{FF2B5EF4-FFF2-40B4-BE49-F238E27FC236}">
                    <a16:creationId xmlns:a16="http://schemas.microsoft.com/office/drawing/2014/main" id="{86C5AB74-89CF-B1DF-8A45-B19AA51ED4A3}"/>
                  </a:ext>
                </a:extLst>
              </p:cNvPr>
              <p:cNvGrpSpPr/>
              <p:nvPr/>
            </p:nvGrpSpPr>
            <p:grpSpPr>
              <a:xfrm>
                <a:off x="1800840" y="6319482"/>
                <a:ext cx="2113184" cy="2688038"/>
                <a:chOff x="1138382" y="1485900"/>
                <a:chExt cx="4907828" cy="6242916"/>
              </a:xfrm>
            </p:grpSpPr>
            <p:cxnSp>
              <p:nvCxnSpPr>
                <p:cNvPr id="30" name="ตัวเชื่อมต่อตรง 29">
                  <a:extLst>
                    <a:ext uri="{FF2B5EF4-FFF2-40B4-BE49-F238E27FC236}">
                      <a16:creationId xmlns:a16="http://schemas.microsoft.com/office/drawing/2014/main" id="{AED707C1-7A9F-CB8D-7BC9-037628A61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5439" y="1485900"/>
                  <a:ext cx="0" cy="35071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กลุ่ม 30">
                  <a:extLst>
                    <a:ext uri="{FF2B5EF4-FFF2-40B4-BE49-F238E27FC236}">
                      <a16:creationId xmlns:a16="http://schemas.microsoft.com/office/drawing/2014/main" id="{154FA2CF-81BF-10BE-D263-64D24D7D6151}"/>
                    </a:ext>
                  </a:extLst>
                </p:cNvPr>
                <p:cNvGrpSpPr/>
                <p:nvPr/>
              </p:nvGrpSpPr>
              <p:grpSpPr>
                <a:xfrm>
                  <a:off x="1138382" y="2094634"/>
                  <a:ext cx="4907828" cy="5634182"/>
                  <a:chOff x="1366982" y="1551709"/>
                  <a:chExt cx="4907828" cy="5634182"/>
                </a:xfrm>
              </p:grpSpPr>
              <p:grpSp>
                <p:nvGrpSpPr>
                  <p:cNvPr id="33" name="กลุ่ม 32">
                    <a:extLst>
                      <a:ext uri="{FF2B5EF4-FFF2-40B4-BE49-F238E27FC236}">
                        <a16:creationId xmlns:a16="http://schemas.microsoft.com/office/drawing/2014/main" id="{5D9A8C78-58D8-AA1E-5B14-0D05C2111317}"/>
                      </a:ext>
                    </a:extLst>
                  </p:cNvPr>
                  <p:cNvGrpSpPr/>
                  <p:nvPr/>
                </p:nvGrpSpPr>
                <p:grpSpPr>
                  <a:xfrm>
                    <a:off x="1366982" y="1551709"/>
                    <a:ext cx="1219200" cy="5634182"/>
                    <a:chOff x="1366982" y="1551709"/>
                    <a:chExt cx="1219200" cy="5634182"/>
                  </a:xfrm>
                </p:grpSpPr>
                <p:sp>
                  <p:nvSpPr>
                    <p:cNvPr id="36" name="สี่เหลี่ยมผืนผ้า 35">
                      <a:extLst>
                        <a:ext uri="{FF2B5EF4-FFF2-40B4-BE49-F238E27FC236}">
                          <a16:creationId xmlns:a16="http://schemas.microsoft.com/office/drawing/2014/main" id="{7DFDC8BD-515B-79D2-C6B6-60F734B0D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982" y="2489200"/>
                      <a:ext cx="1219200" cy="37592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15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7" name="ตัวเชื่อมต่อตรง 36">
                      <a:extLst>
                        <a:ext uri="{FF2B5EF4-FFF2-40B4-BE49-F238E27FC236}">
                          <a16:creationId xmlns:a16="http://schemas.microsoft.com/office/drawing/2014/main" id="{A647BA0F-47A1-FD98-7BAC-86D7DE91CA7D}"/>
                        </a:ext>
                      </a:extLst>
                    </p:cNvPr>
                    <p:cNvCxnSpPr>
                      <a:endCxn id="36" idx="0"/>
                    </p:cNvCxnSpPr>
                    <p:nvPr/>
                  </p:nvCxnSpPr>
                  <p:spPr>
                    <a:xfrm>
                      <a:off x="1976582" y="1551709"/>
                      <a:ext cx="0" cy="93749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ตัวเชื่อมต่อตรง 37">
                      <a:extLst>
                        <a:ext uri="{FF2B5EF4-FFF2-40B4-BE49-F238E27FC236}">
                          <a16:creationId xmlns:a16="http://schemas.microsoft.com/office/drawing/2014/main" id="{24187B0C-19B6-0722-AC73-B5ABB8D081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995055" y="6248400"/>
                      <a:ext cx="0" cy="93749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4" name="ตัวเชื่อมต่อตรง 33">
                    <a:extLst>
                      <a:ext uri="{FF2B5EF4-FFF2-40B4-BE49-F238E27FC236}">
                        <a16:creationId xmlns:a16="http://schemas.microsoft.com/office/drawing/2014/main" id="{26628DBA-928E-54A3-0AC0-399004E3E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95055" y="1551709"/>
                    <a:ext cx="426287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ตัวเชื่อมต่อตรง 34">
                    <a:extLst>
                      <a:ext uri="{FF2B5EF4-FFF2-40B4-BE49-F238E27FC236}">
                        <a16:creationId xmlns:a16="http://schemas.microsoft.com/office/drawing/2014/main" id="{974A08E0-9B94-48C6-47A6-BE7A7B42C9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1940" y="7185891"/>
                    <a:ext cx="426287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" name="สี่เหลี่ยมผืนผ้า 31">
                  <a:extLst>
                    <a:ext uri="{FF2B5EF4-FFF2-40B4-BE49-F238E27FC236}">
                      <a16:creationId xmlns:a16="http://schemas.microsoft.com/office/drawing/2014/main" id="{2045C30D-CF06-51C1-519A-F798F9C5DC62}"/>
                    </a:ext>
                  </a:extLst>
                </p:cNvPr>
                <p:cNvSpPr/>
                <p:nvPr/>
              </p:nvSpPr>
              <p:spPr>
                <a:xfrm>
                  <a:off x="2500457" y="3032125"/>
                  <a:ext cx="1219200" cy="12128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" name="สี่เหลี่ยมผืนผ้า 38">
                <a:extLst>
                  <a:ext uri="{FF2B5EF4-FFF2-40B4-BE49-F238E27FC236}">
                    <a16:creationId xmlns:a16="http://schemas.microsoft.com/office/drawing/2014/main" id="{EA8AA15B-7344-3BC0-8CCF-1ABC6EECE2EB}"/>
                  </a:ext>
                </a:extLst>
              </p:cNvPr>
              <p:cNvSpPr/>
              <p:nvPr/>
            </p:nvSpPr>
            <p:spPr>
              <a:xfrm>
                <a:off x="3105765" y="6985246"/>
                <a:ext cx="524956" cy="23147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ตัวเชื่อมต่อตรง 39">
                <a:extLst>
                  <a:ext uri="{FF2B5EF4-FFF2-40B4-BE49-F238E27FC236}">
                    <a16:creationId xmlns:a16="http://schemas.microsoft.com/office/drawing/2014/main" id="{B63B1D8E-A661-7482-B26F-99D0C6367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243" y="6581587"/>
                <a:ext cx="0" cy="31491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กล่องข้อความ 76">
              <a:extLst>
                <a:ext uri="{FF2B5EF4-FFF2-40B4-BE49-F238E27FC236}">
                  <a16:creationId xmlns:a16="http://schemas.microsoft.com/office/drawing/2014/main" id="{DF246D14-5D72-B945-9232-295C1818D94C}"/>
                </a:ext>
              </a:extLst>
            </p:cNvPr>
            <p:cNvSpPr txBox="1"/>
            <p:nvPr/>
          </p:nvSpPr>
          <p:spPr>
            <a:xfrm>
              <a:off x="3768434" y="4917291"/>
              <a:ext cx="141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CRT- High</a:t>
              </a:r>
              <a:endParaRPr lang="th-TH" sz="2400" dirty="0"/>
            </a:p>
          </p:txBody>
        </p:sp>
        <p:sp>
          <p:nvSpPr>
            <p:cNvPr id="78" name="กล่องข้อความ 77">
              <a:extLst>
                <a:ext uri="{FF2B5EF4-FFF2-40B4-BE49-F238E27FC236}">
                  <a16:creationId xmlns:a16="http://schemas.microsoft.com/office/drawing/2014/main" id="{100AAB45-EF48-BBAB-B475-6047BD91FB5A}"/>
                </a:ext>
              </a:extLst>
            </p:cNvPr>
            <p:cNvSpPr txBox="1"/>
            <p:nvPr/>
          </p:nvSpPr>
          <p:spPr>
            <a:xfrm>
              <a:off x="3720809" y="7327116"/>
              <a:ext cx="141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CRT- Low</a:t>
              </a:r>
              <a:endParaRPr lang="th-TH" sz="2400" dirty="0"/>
            </a:p>
          </p:txBody>
        </p:sp>
        <p:sp>
          <p:nvSpPr>
            <p:cNvPr id="53" name="กล่องข้อความ 52">
              <a:extLst>
                <a:ext uri="{FF2B5EF4-FFF2-40B4-BE49-F238E27FC236}">
                  <a16:creationId xmlns:a16="http://schemas.microsoft.com/office/drawing/2014/main" id="{87812C24-EE77-5928-7928-32B1641A463A}"/>
                </a:ext>
              </a:extLst>
            </p:cNvPr>
            <p:cNvSpPr txBox="1"/>
            <p:nvPr/>
          </p:nvSpPr>
          <p:spPr>
            <a:xfrm>
              <a:off x="1786545" y="6186913"/>
              <a:ext cx="3458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1</a:t>
              </a:r>
              <a:endParaRPr lang="th-TH" sz="2400" dirty="0"/>
            </a:p>
          </p:txBody>
        </p:sp>
        <p:sp>
          <p:nvSpPr>
            <p:cNvPr id="59" name="กล่องข้อความ 58">
              <a:extLst>
                <a:ext uri="{FF2B5EF4-FFF2-40B4-BE49-F238E27FC236}">
                  <a16:creationId xmlns:a16="http://schemas.microsoft.com/office/drawing/2014/main" id="{B94EA585-1577-EB32-5153-170BA9605914}"/>
                </a:ext>
              </a:extLst>
            </p:cNvPr>
            <p:cNvSpPr txBox="1"/>
            <p:nvPr/>
          </p:nvSpPr>
          <p:spPr>
            <a:xfrm>
              <a:off x="2329470" y="10435063"/>
              <a:ext cx="3458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1</a:t>
              </a:r>
              <a:endParaRPr lang="th-TH" sz="2400" dirty="0"/>
            </a:p>
          </p:txBody>
        </p:sp>
      </p:grpSp>
      <p:sp>
        <p:nvSpPr>
          <p:cNvPr id="79" name="กล่องข้อความ 78">
            <a:extLst>
              <a:ext uri="{FF2B5EF4-FFF2-40B4-BE49-F238E27FC236}">
                <a16:creationId xmlns:a16="http://schemas.microsoft.com/office/drawing/2014/main" id="{48524EA7-E978-3A58-5133-1BB4708262AF}"/>
              </a:ext>
            </a:extLst>
          </p:cNvPr>
          <p:cNvSpPr txBox="1"/>
          <p:nvPr/>
        </p:nvSpPr>
        <p:spPr>
          <a:xfrm>
            <a:off x="5057244" y="3010830"/>
            <a:ext cx="508651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4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องค์ประกอบจะต้องมี </a:t>
            </a:r>
            <a:r>
              <a:rPr lang="en-US" sz="4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3 </a:t>
            </a:r>
            <a:r>
              <a:rPr lang="th-TH" sz="4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แท่งโดยที่</a:t>
            </a:r>
          </a:p>
          <a:p>
            <a:pPr algn="thaiDist"/>
            <a:r>
              <a:rPr lang="th-TH" sz="2000" b="1" u="sng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หมายเลข </a:t>
            </a:r>
            <a:r>
              <a:rPr lang="en-US" sz="2000" b="1" u="sng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1 </a:t>
            </a:r>
            <a:endParaRPr lang="th-TH" sz="2000" b="1" u="sng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  <a:p>
            <a:pPr algn="thaiDist"/>
            <a:r>
              <a:rPr lang="th-TH" sz="2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จะเป็นแท่งที่ถูกกำหนดเป็น </a:t>
            </a:r>
            <a:r>
              <a:rPr lang="en-US" sz="2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Candle Range</a:t>
            </a:r>
          </a:p>
          <a:p>
            <a:pPr algn="thaiDist"/>
            <a:r>
              <a:rPr lang="th-TH" sz="2000" b="1" u="sng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หมายเลข </a:t>
            </a:r>
            <a:r>
              <a:rPr lang="en-US" sz="2000" b="1" u="sng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2</a:t>
            </a:r>
          </a:p>
          <a:p>
            <a:pPr algn="thaiDist"/>
            <a:r>
              <a:rPr lang="th-TH" sz="2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จะเป็นแท่งที่ </a:t>
            </a:r>
            <a:r>
              <a:rPr lang="en-US" sz="2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Manipulation </a:t>
            </a:r>
            <a:r>
              <a:rPr lang="th-TH" sz="2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กับ </a:t>
            </a:r>
            <a:r>
              <a:rPr lang="en-US" sz="2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POI </a:t>
            </a:r>
            <a:r>
              <a:rPr lang="th-TH" sz="2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ที่สำคัญๆ</a:t>
            </a:r>
          </a:p>
          <a:p>
            <a:pPr algn="thaiDist"/>
            <a:r>
              <a:rPr lang="th-TH" sz="2000" b="1" u="sng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หมายเลขที่ </a:t>
            </a:r>
            <a:r>
              <a:rPr lang="en-US" sz="2000" b="1" u="sng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3</a:t>
            </a:r>
          </a:p>
          <a:p>
            <a:pPr algn="thaiDist"/>
            <a:r>
              <a:rPr lang="th-TH" sz="2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จะเป็นแท่งที่ วิ่งกลับทิศทางเพื่อไปหาจุดสูงสุดหรือต่ำสุดของ หมายเลข </a:t>
            </a:r>
            <a:r>
              <a:rPr lang="en-US" sz="2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1</a:t>
            </a:r>
            <a:endParaRPr lang="th-TH" sz="2000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</p:txBody>
      </p: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447E520A-6AED-E1F8-9596-AB51A5FF9CFB}"/>
              </a:ext>
            </a:extLst>
          </p:cNvPr>
          <p:cNvSpPr txBox="1"/>
          <p:nvPr/>
        </p:nvSpPr>
        <p:spPr>
          <a:xfrm>
            <a:off x="1528535" y="3750269"/>
            <a:ext cx="345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2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09805E5C-A47E-8AE5-8357-3F66D9F7733C}"/>
              </a:ext>
            </a:extLst>
          </p:cNvPr>
          <p:cNvSpPr txBox="1"/>
          <p:nvPr/>
        </p:nvSpPr>
        <p:spPr>
          <a:xfrm>
            <a:off x="2224892" y="4361845"/>
            <a:ext cx="345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3</a:t>
            </a:r>
            <a:endParaRPr lang="th-TH" sz="2400" dirty="0">
              <a:solidFill>
                <a:schemeClr val="bg1"/>
              </a:solidFill>
            </a:endParaRPr>
          </a:p>
        </p:txBody>
      </p:sp>
      <p:grpSp>
        <p:nvGrpSpPr>
          <p:cNvPr id="65" name="กลุ่ม 64">
            <a:extLst>
              <a:ext uri="{FF2B5EF4-FFF2-40B4-BE49-F238E27FC236}">
                <a16:creationId xmlns:a16="http://schemas.microsoft.com/office/drawing/2014/main" id="{2B82170D-5D86-730F-7D9D-F10D224D536D}"/>
              </a:ext>
            </a:extLst>
          </p:cNvPr>
          <p:cNvGrpSpPr/>
          <p:nvPr/>
        </p:nvGrpSpPr>
        <p:grpSpPr>
          <a:xfrm>
            <a:off x="855814" y="6851937"/>
            <a:ext cx="3099957" cy="2908982"/>
            <a:chOff x="855814" y="6851937"/>
            <a:chExt cx="3099957" cy="2908982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217BD928-C312-2EF0-7EE2-16B7DC6F5649}"/>
                </a:ext>
              </a:extLst>
            </p:cNvPr>
            <p:cNvGrpSpPr/>
            <p:nvPr/>
          </p:nvGrpSpPr>
          <p:grpSpPr>
            <a:xfrm rot="10800000" flipH="1">
              <a:off x="855814" y="6851937"/>
              <a:ext cx="3099957" cy="2908982"/>
              <a:chOff x="1695204" y="4912472"/>
              <a:chExt cx="3487218" cy="2908982"/>
            </a:xfrm>
          </p:grpSpPr>
          <p:grpSp>
            <p:nvGrpSpPr>
              <p:cNvPr id="25" name="กลุ่ม 24">
                <a:extLst>
                  <a:ext uri="{FF2B5EF4-FFF2-40B4-BE49-F238E27FC236}">
                    <a16:creationId xmlns:a16="http://schemas.microsoft.com/office/drawing/2014/main" id="{2498581D-BAE0-4AD9-630A-FE02811A210F}"/>
                  </a:ext>
                </a:extLst>
              </p:cNvPr>
              <p:cNvGrpSpPr/>
              <p:nvPr/>
            </p:nvGrpSpPr>
            <p:grpSpPr>
              <a:xfrm>
                <a:off x="1695204" y="4912472"/>
                <a:ext cx="2113184" cy="2908982"/>
                <a:chOff x="1800840" y="6319482"/>
                <a:chExt cx="2113184" cy="2908982"/>
              </a:xfrm>
            </p:grpSpPr>
            <p:cxnSp>
              <p:nvCxnSpPr>
                <p:cNvPr id="28" name="ตัวเชื่อมต่อตรง 27">
                  <a:extLst>
                    <a:ext uri="{FF2B5EF4-FFF2-40B4-BE49-F238E27FC236}">
                      <a16:creationId xmlns:a16="http://schemas.microsoft.com/office/drawing/2014/main" id="{7D43B50B-258B-CA00-3AA3-63F5ED05B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3368243" y="6785966"/>
                  <a:ext cx="0" cy="24424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กลุ่ม 40">
                  <a:extLst>
                    <a:ext uri="{FF2B5EF4-FFF2-40B4-BE49-F238E27FC236}">
                      <a16:creationId xmlns:a16="http://schemas.microsoft.com/office/drawing/2014/main" id="{FC65D408-9D1F-58ED-B82E-3DCD5AA1DB21}"/>
                    </a:ext>
                  </a:extLst>
                </p:cNvPr>
                <p:cNvGrpSpPr/>
                <p:nvPr/>
              </p:nvGrpSpPr>
              <p:grpSpPr>
                <a:xfrm>
                  <a:off x="1800840" y="6319482"/>
                  <a:ext cx="2113184" cy="2688038"/>
                  <a:chOff x="1138382" y="1485900"/>
                  <a:chExt cx="4907828" cy="6242916"/>
                </a:xfrm>
              </p:grpSpPr>
              <p:cxnSp>
                <p:nvCxnSpPr>
                  <p:cNvPr id="43" name="ตัวเชื่อมต่อตรง 42">
                    <a:extLst>
                      <a:ext uri="{FF2B5EF4-FFF2-40B4-BE49-F238E27FC236}">
                        <a16:creationId xmlns:a16="http://schemas.microsoft.com/office/drawing/2014/main" id="{549B6F5E-CB7F-913B-4BEF-0731AE422D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05439" y="1485900"/>
                    <a:ext cx="0" cy="350710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สี่เหลี่ยมผืนผ้า 45">
                    <a:extLst>
                      <a:ext uri="{FF2B5EF4-FFF2-40B4-BE49-F238E27FC236}">
                        <a16:creationId xmlns:a16="http://schemas.microsoft.com/office/drawing/2014/main" id="{EBFCD763-AF58-0C2B-4BC1-6984326FEFC2}"/>
                      </a:ext>
                    </a:extLst>
                  </p:cNvPr>
                  <p:cNvSpPr/>
                  <p:nvPr/>
                </p:nvSpPr>
                <p:spPr>
                  <a:xfrm>
                    <a:off x="2500457" y="3032125"/>
                    <a:ext cx="1219200" cy="12128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45" name="กลุ่ม 44">
                    <a:extLst>
                      <a:ext uri="{FF2B5EF4-FFF2-40B4-BE49-F238E27FC236}">
                        <a16:creationId xmlns:a16="http://schemas.microsoft.com/office/drawing/2014/main" id="{1C34E3FC-5926-19EC-7603-263B74BF9F6A}"/>
                      </a:ext>
                    </a:extLst>
                  </p:cNvPr>
                  <p:cNvGrpSpPr/>
                  <p:nvPr/>
                </p:nvGrpSpPr>
                <p:grpSpPr>
                  <a:xfrm>
                    <a:off x="1138382" y="2094634"/>
                    <a:ext cx="4907828" cy="5634182"/>
                    <a:chOff x="1366982" y="1551709"/>
                    <a:chExt cx="4907828" cy="5634182"/>
                  </a:xfrm>
                </p:grpSpPr>
                <p:grpSp>
                  <p:nvGrpSpPr>
                    <p:cNvPr id="47" name="กลุ่ม 46">
                      <a:extLst>
                        <a:ext uri="{FF2B5EF4-FFF2-40B4-BE49-F238E27FC236}">
                          <a16:creationId xmlns:a16="http://schemas.microsoft.com/office/drawing/2014/main" id="{2CA06FB7-C389-EE70-7ECA-1B763160F4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66982" y="1551709"/>
                      <a:ext cx="1219200" cy="5634182"/>
                      <a:chOff x="1366982" y="1551709"/>
                      <a:chExt cx="1219200" cy="5634182"/>
                    </a:xfrm>
                  </p:grpSpPr>
                  <p:sp>
                    <p:nvSpPr>
                      <p:cNvPr id="50" name="สี่เหลี่ยมผืนผ้า 49">
                        <a:extLst>
                          <a:ext uri="{FF2B5EF4-FFF2-40B4-BE49-F238E27FC236}">
                            <a16:creationId xmlns:a16="http://schemas.microsoft.com/office/drawing/2014/main" id="{EF27C78E-56CB-0B45-8883-B8C47DB2F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6982" y="2489200"/>
                        <a:ext cx="1219200" cy="375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51" name="ตัวเชื่อมต่อตรง 50">
                        <a:extLst>
                          <a:ext uri="{FF2B5EF4-FFF2-40B4-BE49-F238E27FC236}">
                            <a16:creationId xmlns:a16="http://schemas.microsoft.com/office/drawing/2014/main" id="{E414B7F7-AD0B-4E05-1D50-DCEDAB10486E}"/>
                          </a:ext>
                        </a:extLst>
                      </p:cNvPr>
                      <p:cNvCxnSpPr>
                        <a:endCxn id="50" idx="0"/>
                      </p:cNvCxnSpPr>
                      <p:nvPr/>
                    </p:nvCxnSpPr>
                    <p:spPr>
                      <a:xfrm>
                        <a:off x="1976582" y="1551709"/>
                        <a:ext cx="0" cy="937491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ตัวเชื่อมต่อตรง 51">
                        <a:extLst>
                          <a:ext uri="{FF2B5EF4-FFF2-40B4-BE49-F238E27FC236}">
                            <a16:creationId xmlns:a16="http://schemas.microsoft.com/office/drawing/2014/main" id="{8FBDE6D1-1A39-E153-580E-82773D6F2D0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995055" y="6248400"/>
                        <a:ext cx="0" cy="937491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48" name="ตัวเชื่อมต่อตรง 47">
                      <a:extLst>
                        <a:ext uri="{FF2B5EF4-FFF2-40B4-BE49-F238E27FC236}">
                          <a16:creationId xmlns:a16="http://schemas.microsoft.com/office/drawing/2014/main" id="{9890AAFA-EB3F-15A2-CAD8-C0101FC75B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95055" y="1551709"/>
                      <a:ext cx="426287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ตัวเชื่อมต่อตรง 48">
                      <a:extLst>
                        <a:ext uri="{FF2B5EF4-FFF2-40B4-BE49-F238E27FC236}">
                          <a16:creationId xmlns:a16="http://schemas.microsoft.com/office/drawing/2014/main" id="{AE0E8064-6B41-13F7-F5E6-28888B1F51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11940" y="7185891"/>
                      <a:ext cx="426287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2" name="สี่เหลี่ยมผืนผ้า 41">
                  <a:extLst>
                    <a:ext uri="{FF2B5EF4-FFF2-40B4-BE49-F238E27FC236}">
                      <a16:creationId xmlns:a16="http://schemas.microsoft.com/office/drawing/2014/main" id="{EE298915-0E96-EB01-9322-ED9497189E9B}"/>
                    </a:ext>
                  </a:extLst>
                </p:cNvPr>
                <p:cNvSpPr/>
                <p:nvPr/>
              </p:nvSpPr>
              <p:spPr>
                <a:xfrm>
                  <a:off x="3105765" y="7475914"/>
                  <a:ext cx="524956" cy="15316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กล่องข้อความ 25">
                <a:extLst>
                  <a:ext uri="{FF2B5EF4-FFF2-40B4-BE49-F238E27FC236}">
                    <a16:creationId xmlns:a16="http://schemas.microsoft.com/office/drawing/2014/main" id="{527EE128-75A4-0C88-4926-701E6D66A4B3}"/>
                  </a:ext>
                </a:extLst>
              </p:cNvPr>
              <p:cNvSpPr txBox="1"/>
              <p:nvPr/>
            </p:nvSpPr>
            <p:spPr>
              <a:xfrm rot="10800000">
                <a:off x="3768434" y="4917291"/>
                <a:ext cx="14139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Kittithada Thin 35 (กิตติธาดา ท" panose="02000506000000020004" pitchFamily="2" charset="-34"/>
                    <a:cs typeface="Kittithada Thin 35 (กิตติธาดา ท" panose="02000506000000020004" pitchFamily="2" charset="-34"/>
                  </a:rPr>
                  <a:t>CRT- Low</a:t>
                </a:r>
                <a:endParaRPr lang="th-TH" sz="2400" dirty="0"/>
              </a:p>
            </p:txBody>
          </p:sp>
          <p:sp>
            <p:nvSpPr>
              <p:cNvPr id="27" name="กล่องข้อความ 26">
                <a:extLst>
                  <a:ext uri="{FF2B5EF4-FFF2-40B4-BE49-F238E27FC236}">
                    <a16:creationId xmlns:a16="http://schemas.microsoft.com/office/drawing/2014/main" id="{F84B5049-93BF-36B0-B8CA-BDC716F1382D}"/>
                  </a:ext>
                </a:extLst>
              </p:cNvPr>
              <p:cNvSpPr txBox="1"/>
              <p:nvPr/>
            </p:nvSpPr>
            <p:spPr>
              <a:xfrm rot="10800000">
                <a:off x="3720809" y="7327116"/>
                <a:ext cx="14139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Kittithada Thin 35 (กิตติธาดา ท" panose="02000506000000020004" pitchFamily="2" charset="-34"/>
                    <a:cs typeface="Kittithada Thin 35 (กิตติธาดา ท" panose="02000506000000020004" pitchFamily="2" charset="-34"/>
                  </a:rPr>
                  <a:t>CRT- High</a:t>
                </a:r>
                <a:endParaRPr lang="th-TH" sz="2400" dirty="0"/>
              </a:p>
            </p:txBody>
          </p:sp>
        </p:grpSp>
        <p:sp>
          <p:nvSpPr>
            <p:cNvPr id="57" name="กล่องข้อความ 56">
              <a:extLst>
                <a:ext uri="{FF2B5EF4-FFF2-40B4-BE49-F238E27FC236}">
                  <a16:creationId xmlns:a16="http://schemas.microsoft.com/office/drawing/2014/main" id="{317E9A42-23C9-56C7-4996-26F8A2BF9C84}"/>
                </a:ext>
              </a:extLst>
            </p:cNvPr>
            <p:cNvSpPr txBox="1"/>
            <p:nvPr/>
          </p:nvSpPr>
          <p:spPr>
            <a:xfrm>
              <a:off x="919967" y="7905145"/>
              <a:ext cx="3458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1</a:t>
              </a:r>
              <a:endParaRPr lang="th-TH" sz="2400" dirty="0">
                <a:solidFill>
                  <a:schemeClr val="bg1"/>
                </a:solidFill>
              </a:endParaRPr>
            </a:p>
          </p:txBody>
        </p:sp>
        <p:sp>
          <p:nvSpPr>
            <p:cNvPr id="60" name="กล่องข้อความ 59">
              <a:extLst>
                <a:ext uri="{FF2B5EF4-FFF2-40B4-BE49-F238E27FC236}">
                  <a16:creationId xmlns:a16="http://schemas.microsoft.com/office/drawing/2014/main" id="{E0231C4C-5FC0-1AB4-6516-26DF2C18FAE3}"/>
                </a:ext>
              </a:extLst>
            </p:cNvPr>
            <p:cNvSpPr txBox="1"/>
            <p:nvPr/>
          </p:nvSpPr>
          <p:spPr>
            <a:xfrm>
              <a:off x="1445049" y="8604487"/>
              <a:ext cx="3458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2</a:t>
              </a:r>
              <a:endParaRPr lang="th-TH" sz="2400" dirty="0"/>
            </a:p>
          </p:txBody>
        </p:sp>
        <p:sp>
          <p:nvSpPr>
            <p:cNvPr id="61" name="กล่องข้อความ 60">
              <a:extLst>
                <a:ext uri="{FF2B5EF4-FFF2-40B4-BE49-F238E27FC236}">
                  <a16:creationId xmlns:a16="http://schemas.microsoft.com/office/drawing/2014/main" id="{6A43D4A1-4BD9-E69D-0D47-6F47E944A9ED}"/>
                </a:ext>
              </a:extLst>
            </p:cNvPr>
            <p:cNvSpPr txBox="1"/>
            <p:nvPr/>
          </p:nvSpPr>
          <p:spPr>
            <a:xfrm>
              <a:off x="2091015" y="7705258"/>
              <a:ext cx="3458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3</a:t>
              </a:r>
              <a:endParaRPr lang="th-TH" sz="2400" dirty="0"/>
            </a:p>
          </p:txBody>
        </p:sp>
      </p:grp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5CCA91F9-0B01-3F4A-F1AC-99BAC0202CC3}"/>
              </a:ext>
            </a:extLst>
          </p:cNvPr>
          <p:cNvSpPr txBox="1"/>
          <p:nvPr/>
        </p:nvSpPr>
        <p:spPr>
          <a:xfrm>
            <a:off x="5045859" y="8204734"/>
            <a:ext cx="508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เป้าหมายราคา </a:t>
            </a:r>
            <a:r>
              <a:rPr lang="en-US" sz="28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= Range Low, High</a:t>
            </a:r>
            <a:r>
              <a:rPr lang="th-TH" sz="28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 ของหมายเลข </a:t>
            </a:r>
            <a:r>
              <a:rPr lang="en-US" sz="28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1</a:t>
            </a:r>
            <a:endParaRPr lang="th-TH" sz="2800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</p:txBody>
      </p:sp>
      <p:sp>
        <p:nvSpPr>
          <p:cNvPr id="64" name="กล่องข้อความ 63">
            <a:extLst>
              <a:ext uri="{FF2B5EF4-FFF2-40B4-BE49-F238E27FC236}">
                <a16:creationId xmlns:a16="http://schemas.microsoft.com/office/drawing/2014/main" id="{5BDAEEAC-E6B1-B9A1-72A9-3525FF28A89E}"/>
              </a:ext>
            </a:extLst>
          </p:cNvPr>
          <p:cNvSpPr txBox="1"/>
          <p:nvPr/>
        </p:nvSpPr>
        <p:spPr>
          <a:xfrm>
            <a:off x="5026809" y="8747659"/>
            <a:ext cx="508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จุดตัดขาดทุน </a:t>
            </a:r>
            <a:r>
              <a:rPr lang="en-US" sz="28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= </a:t>
            </a:r>
            <a:r>
              <a:rPr lang="th-TH" sz="28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 </a:t>
            </a:r>
            <a:r>
              <a:rPr lang="en-US" sz="28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Low , High </a:t>
            </a:r>
            <a:r>
              <a:rPr lang="th-TH" sz="28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ของหมายเลข </a:t>
            </a:r>
            <a:r>
              <a:rPr lang="en-US" sz="28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2</a:t>
            </a:r>
            <a:endParaRPr lang="th-TH" sz="2800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346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B5E2346-6A2B-CE44-AC96-7249F9D42635}"/>
              </a:ext>
            </a:extLst>
          </p:cNvPr>
          <p:cNvSpPr txBox="1"/>
          <p:nvPr/>
        </p:nvSpPr>
        <p:spPr>
          <a:xfrm>
            <a:off x="394581" y="466725"/>
            <a:ext cx="79588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Arial Black" panose="020B0A04020102020204" pitchFamily="34" charset="0"/>
                <a:cs typeface="Quark" panose="02000000000000000000" pitchFamily="50" charset="0"/>
              </a:rPr>
              <a:t>Candle Checklist</a:t>
            </a:r>
            <a:endParaRPr lang="th-TH" sz="6600" b="1" dirty="0">
              <a:latin typeface="Arial Black" panose="020B0A04020102020204" pitchFamily="34" charset="0"/>
              <a:cs typeface="Quark" panose="02000000000000000000" pitchFamily="50" charset="0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055A9256-2159-D7A4-1E91-4C16AFB4B7E9}"/>
              </a:ext>
            </a:extLst>
          </p:cNvPr>
          <p:cNvSpPr txBox="1"/>
          <p:nvPr/>
        </p:nvSpPr>
        <p:spPr>
          <a:xfrm>
            <a:off x="437991" y="2086761"/>
            <a:ext cx="5838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Quark" panose="02000000000000000000" pitchFamily="50" charset="0"/>
              </a:rPr>
              <a:t>#Candle Range  </a:t>
            </a:r>
            <a:r>
              <a:rPr lang="en-US" sz="3200" u="sng" dirty="0">
                <a:latin typeface="Arial" panose="020B0604020202020204" pitchFamily="34" charset="0"/>
                <a:cs typeface="Quark" panose="02000000000000000000" pitchFamily="50" charset="0"/>
              </a:rPr>
              <a:t>Number 1</a:t>
            </a:r>
            <a:endParaRPr lang="th-TH" sz="3200" u="sng" dirty="0">
              <a:latin typeface="Arial" panose="020B0604020202020204" pitchFamily="34" charset="0"/>
              <a:cs typeface="Quark" panose="02000000000000000000" pitchFamily="50" charset="0"/>
            </a:endParaRP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140C622C-BA9E-4BB9-7653-EF2DA2D6576E}"/>
              </a:ext>
            </a:extLst>
          </p:cNvPr>
          <p:cNvGrpSpPr/>
          <p:nvPr/>
        </p:nvGrpSpPr>
        <p:grpSpPr>
          <a:xfrm>
            <a:off x="838390" y="3052952"/>
            <a:ext cx="3487218" cy="5984256"/>
            <a:chOff x="1695204" y="4912472"/>
            <a:chExt cx="3487218" cy="5984256"/>
          </a:xfrm>
        </p:grpSpPr>
        <p:grpSp>
          <p:nvGrpSpPr>
            <p:cNvPr id="44" name="กลุ่ม 43">
              <a:extLst>
                <a:ext uri="{FF2B5EF4-FFF2-40B4-BE49-F238E27FC236}">
                  <a16:creationId xmlns:a16="http://schemas.microsoft.com/office/drawing/2014/main" id="{F17D497A-14C8-2953-6E95-B00BC20ED64E}"/>
                </a:ext>
              </a:extLst>
            </p:cNvPr>
            <p:cNvGrpSpPr/>
            <p:nvPr/>
          </p:nvGrpSpPr>
          <p:grpSpPr>
            <a:xfrm>
              <a:off x="1695204" y="4912472"/>
              <a:ext cx="2113184" cy="3411252"/>
              <a:chOff x="1800840" y="6319482"/>
              <a:chExt cx="2113184" cy="3411252"/>
            </a:xfrm>
          </p:grpSpPr>
          <p:grpSp>
            <p:nvGrpSpPr>
              <p:cNvPr id="29" name="กลุ่ม 28">
                <a:extLst>
                  <a:ext uri="{FF2B5EF4-FFF2-40B4-BE49-F238E27FC236}">
                    <a16:creationId xmlns:a16="http://schemas.microsoft.com/office/drawing/2014/main" id="{86C5AB74-89CF-B1DF-8A45-B19AA51ED4A3}"/>
                  </a:ext>
                </a:extLst>
              </p:cNvPr>
              <p:cNvGrpSpPr/>
              <p:nvPr/>
            </p:nvGrpSpPr>
            <p:grpSpPr>
              <a:xfrm>
                <a:off x="1800840" y="6319482"/>
                <a:ext cx="2113184" cy="2688038"/>
                <a:chOff x="1138382" y="1485900"/>
                <a:chExt cx="4907828" cy="6242916"/>
              </a:xfrm>
            </p:grpSpPr>
            <p:cxnSp>
              <p:nvCxnSpPr>
                <p:cNvPr id="30" name="ตัวเชื่อมต่อตรง 29">
                  <a:extLst>
                    <a:ext uri="{FF2B5EF4-FFF2-40B4-BE49-F238E27FC236}">
                      <a16:creationId xmlns:a16="http://schemas.microsoft.com/office/drawing/2014/main" id="{AED707C1-7A9F-CB8D-7BC9-037628A61F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5439" y="1485900"/>
                  <a:ext cx="0" cy="350710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กลุ่ม 30">
                  <a:extLst>
                    <a:ext uri="{FF2B5EF4-FFF2-40B4-BE49-F238E27FC236}">
                      <a16:creationId xmlns:a16="http://schemas.microsoft.com/office/drawing/2014/main" id="{154FA2CF-81BF-10BE-D263-64D24D7D6151}"/>
                    </a:ext>
                  </a:extLst>
                </p:cNvPr>
                <p:cNvGrpSpPr/>
                <p:nvPr/>
              </p:nvGrpSpPr>
              <p:grpSpPr>
                <a:xfrm>
                  <a:off x="1138382" y="2094634"/>
                  <a:ext cx="4907828" cy="5634182"/>
                  <a:chOff x="1366982" y="1551709"/>
                  <a:chExt cx="4907828" cy="5634182"/>
                </a:xfrm>
              </p:grpSpPr>
              <p:grpSp>
                <p:nvGrpSpPr>
                  <p:cNvPr id="33" name="กลุ่ม 32">
                    <a:extLst>
                      <a:ext uri="{FF2B5EF4-FFF2-40B4-BE49-F238E27FC236}">
                        <a16:creationId xmlns:a16="http://schemas.microsoft.com/office/drawing/2014/main" id="{5D9A8C78-58D8-AA1E-5B14-0D05C2111317}"/>
                      </a:ext>
                    </a:extLst>
                  </p:cNvPr>
                  <p:cNvGrpSpPr/>
                  <p:nvPr/>
                </p:nvGrpSpPr>
                <p:grpSpPr>
                  <a:xfrm>
                    <a:off x="1366982" y="1551709"/>
                    <a:ext cx="1219200" cy="5634182"/>
                    <a:chOff x="1366982" y="1551709"/>
                    <a:chExt cx="1219200" cy="5634182"/>
                  </a:xfrm>
                </p:grpSpPr>
                <p:sp>
                  <p:nvSpPr>
                    <p:cNvPr id="36" name="สี่เหลี่ยมผืนผ้า 35">
                      <a:extLst>
                        <a:ext uri="{FF2B5EF4-FFF2-40B4-BE49-F238E27FC236}">
                          <a16:creationId xmlns:a16="http://schemas.microsoft.com/office/drawing/2014/main" id="{7DFDC8BD-515B-79D2-C6B6-60F734B0D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982" y="2489200"/>
                      <a:ext cx="1219200" cy="375920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>
                        <a:shade val="15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th-TH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7" name="ตัวเชื่อมต่อตรง 36">
                      <a:extLst>
                        <a:ext uri="{FF2B5EF4-FFF2-40B4-BE49-F238E27FC236}">
                          <a16:creationId xmlns:a16="http://schemas.microsoft.com/office/drawing/2014/main" id="{A647BA0F-47A1-FD98-7BAC-86D7DE91CA7D}"/>
                        </a:ext>
                      </a:extLst>
                    </p:cNvPr>
                    <p:cNvCxnSpPr>
                      <a:endCxn id="36" idx="0"/>
                    </p:cNvCxnSpPr>
                    <p:nvPr/>
                  </p:nvCxnSpPr>
                  <p:spPr>
                    <a:xfrm>
                      <a:off x="1976582" y="1551709"/>
                      <a:ext cx="0" cy="93749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ตัวเชื่อมต่อตรง 37">
                      <a:extLst>
                        <a:ext uri="{FF2B5EF4-FFF2-40B4-BE49-F238E27FC236}">
                          <a16:creationId xmlns:a16="http://schemas.microsoft.com/office/drawing/2014/main" id="{24187B0C-19B6-0722-AC73-B5ABB8D081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995055" y="6248400"/>
                      <a:ext cx="0" cy="93749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4" name="ตัวเชื่อมต่อตรง 33">
                    <a:extLst>
                      <a:ext uri="{FF2B5EF4-FFF2-40B4-BE49-F238E27FC236}">
                        <a16:creationId xmlns:a16="http://schemas.microsoft.com/office/drawing/2014/main" id="{26628DBA-928E-54A3-0AC0-399004E3E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95055" y="1551709"/>
                    <a:ext cx="426287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ตัวเชื่อมต่อตรง 34">
                    <a:extLst>
                      <a:ext uri="{FF2B5EF4-FFF2-40B4-BE49-F238E27FC236}">
                        <a16:creationId xmlns:a16="http://schemas.microsoft.com/office/drawing/2014/main" id="{974A08E0-9B94-48C6-47A6-BE7A7B42C9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1940" y="7185891"/>
                    <a:ext cx="426287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" name="สี่เหลี่ยมผืนผ้า 31">
                  <a:extLst>
                    <a:ext uri="{FF2B5EF4-FFF2-40B4-BE49-F238E27FC236}">
                      <a16:creationId xmlns:a16="http://schemas.microsoft.com/office/drawing/2014/main" id="{2045C30D-CF06-51C1-519A-F798F9C5DC62}"/>
                    </a:ext>
                  </a:extLst>
                </p:cNvPr>
                <p:cNvSpPr/>
                <p:nvPr/>
              </p:nvSpPr>
              <p:spPr>
                <a:xfrm>
                  <a:off x="2500457" y="3032125"/>
                  <a:ext cx="1219200" cy="12128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" name="สี่เหลี่ยมผืนผ้า 38">
                <a:extLst>
                  <a:ext uri="{FF2B5EF4-FFF2-40B4-BE49-F238E27FC236}">
                    <a16:creationId xmlns:a16="http://schemas.microsoft.com/office/drawing/2014/main" id="{EA8AA15B-7344-3BC0-8CCF-1ABC6EECE2EB}"/>
                  </a:ext>
                </a:extLst>
              </p:cNvPr>
              <p:cNvSpPr/>
              <p:nvPr/>
            </p:nvSpPr>
            <p:spPr>
              <a:xfrm>
                <a:off x="3105765" y="6985246"/>
                <a:ext cx="524956" cy="23147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ตัวเชื่อมต่อตรง 39">
                <a:extLst>
                  <a:ext uri="{FF2B5EF4-FFF2-40B4-BE49-F238E27FC236}">
                    <a16:creationId xmlns:a16="http://schemas.microsoft.com/office/drawing/2014/main" id="{B63B1D8E-A661-7482-B26F-99D0C6367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243" y="6581587"/>
                <a:ext cx="0" cy="31491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กล่องข้อความ 76">
              <a:extLst>
                <a:ext uri="{FF2B5EF4-FFF2-40B4-BE49-F238E27FC236}">
                  <a16:creationId xmlns:a16="http://schemas.microsoft.com/office/drawing/2014/main" id="{DF246D14-5D72-B945-9232-295C1818D94C}"/>
                </a:ext>
              </a:extLst>
            </p:cNvPr>
            <p:cNvSpPr txBox="1"/>
            <p:nvPr/>
          </p:nvSpPr>
          <p:spPr>
            <a:xfrm>
              <a:off x="3768434" y="4917291"/>
              <a:ext cx="141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CRT- High</a:t>
              </a:r>
              <a:endParaRPr lang="th-TH" sz="2400" dirty="0"/>
            </a:p>
          </p:txBody>
        </p:sp>
        <p:sp>
          <p:nvSpPr>
            <p:cNvPr id="78" name="กล่องข้อความ 77">
              <a:extLst>
                <a:ext uri="{FF2B5EF4-FFF2-40B4-BE49-F238E27FC236}">
                  <a16:creationId xmlns:a16="http://schemas.microsoft.com/office/drawing/2014/main" id="{100AAB45-EF48-BBAB-B475-6047BD91FB5A}"/>
                </a:ext>
              </a:extLst>
            </p:cNvPr>
            <p:cNvSpPr txBox="1"/>
            <p:nvPr/>
          </p:nvSpPr>
          <p:spPr>
            <a:xfrm>
              <a:off x="3720809" y="7327116"/>
              <a:ext cx="141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CRT- Low</a:t>
              </a:r>
              <a:endParaRPr lang="th-TH" sz="2400" dirty="0"/>
            </a:p>
          </p:txBody>
        </p:sp>
        <p:sp>
          <p:nvSpPr>
            <p:cNvPr id="53" name="กล่องข้อความ 52">
              <a:extLst>
                <a:ext uri="{FF2B5EF4-FFF2-40B4-BE49-F238E27FC236}">
                  <a16:creationId xmlns:a16="http://schemas.microsoft.com/office/drawing/2014/main" id="{87812C24-EE77-5928-7928-32B1641A463A}"/>
                </a:ext>
              </a:extLst>
            </p:cNvPr>
            <p:cNvSpPr txBox="1"/>
            <p:nvPr/>
          </p:nvSpPr>
          <p:spPr>
            <a:xfrm>
              <a:off x="1786545" y="6186913"/>
              <a:ext cx="3458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1</a:t>
              </a:r>
              <a:endParaRPr lang="th-TH" sz="2400" dirty="0"/>
            </a:p>
          </p:txBody>
        </p:sp>
        <p:sp>
          <p:nvSpPr>
            <p:cNvPr id="59" name="กล่องข้อความ 58">
              <a:extLst>
                <a:ext uri="{FF2B5EF4-FFF2-40B4-BE49-F238E27FC236}">
                  <a16:creationId xmlns:a16="http://schemas.microsoft.com/office/drawing/2014/main" id="{B94EA585-1577-EB32-5153-170BA9605914}"/>
                </a:ext>
              </a:extLst>
            </p:cNvPr>
            <p:cNvSpPr txBox="1"/>
            <p:nvPr/>
          </p:nvSpPr>
          <p:spPr>
            <a:xfrm>
              <a:off x="2329470" y="10435063"/>
              <a:ext cx="3458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1</a:t>
              </a:r>
              <a:endParaRPr lang="th-TH" sz="2400" dirty="0"/>
            </a:p>
          </p:txBody>
        </p:sp>
      </p:grpSp>
      <p:sp>
        <p:nvSpPr>
          <p:cNvPr id="79" name="กล่องข้อความ 78">
            <a:extLst>
              <a:ext uri="{FF2B5EF4-FFF2-40B4-BE49-F238E27FC236}">
                <a16:creationId xmlns:a16="http://schemas.microsoft.com/office/drawing/2014/main" id="{48524EA7-E978-3A58-5133-1BB4708262AF}"/>
              </a:ext>
            </a:extLst>
          </p:cNvPr>
          <p:cNvSpPr txBox="1"/>
          <p:nvPr/>
        </p:nvSpPr>
        <p:spPr>
          <a:xfrm>
            <a:off x="4709140" y="4327393"/>
            <a:ext cx="508651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คุณสมบัติของแท่งเทียนหมายเลข </a:t>
            </a:r>
            <a:r>
              <a:rPr lang="en-US" sz="40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1</a:t>
            </a:r>
            <a:endParaRPr lang="th-TH" sz="4000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  <a:p>
            <a:pPr algn="thaiDist"/>
            <a:r>
              <a:rPr lang="th-TH" sz="2400" b="1" u="sng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นอกจากหมายเลข </a:t>
            </a:r>
            <a:r>
              <a:rPr lang="en-US" sz="2400" b="1" u="sng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1 </a:t>
            </a:r>
            <a:endParaRPr lang="th-TH" sz="2400" b="1" u="sng" dirty="0">
              <a:latin typeface="Kittithada Thin 35 (กิตติธาดา ท" panose="02000506000000020004" pitchFamily="2" charset="-34"/>
              <a:cs typeface="Kittithada Thin 35 (กิตติธาดา ท" panose="02000506000000020004" pitchFamily="2" charset="-34"/>
            </a:endParaRPr>
          </a:p>
          <a:p>
            <a:pPr algn="thaiDist"/>
            <a:r>
              <a:rPr lang="th-TH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จะเป็นแท่งที่ถูกกำหนดเป็น </a:t>
            </a:r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Candle Range </a:t>
            </a:r>
            <a:r>
              <a:rPr lang="th-TH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แล้ว</a:t>
            </a:r>
          </a:p>
          <a:p>
            <a:pPr algn="thaiDist"/>
            <a:r>
              <a:rPr lang="th-TH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สิ่งที่หมายเลข </a:t>
            </a:r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1 </a:t>
            </a:r>
            <a:r>
              <a:rPr lang="th-TH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จะมีคุณสมบัติสำคัญ </a:t>
            </a:r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3 </a:t>
            </a:r>
            <a:r>
              <a:rPr lang="th-TH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ประการได้แก่</a:t>
            </a:r>
          </a:p>
          <a:p>
            <a:pPr marL="514350" indent="-514350" algn="thaiDist">
              <a:buAutoNum type="arabicPeriod"/>
            </a:pPr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Inducement</a:t>
            </a:r>
          </a:p>
          <a:p>
            <a:pPr marL="514350" indent="-514350" algn="thaiDist">
              <a:buAutoNum type="arabicPeriod"/>
            </a:pPr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Market Structure Shift</a:t>
            </a:r>
          </a:p>
          <a:p>
            <a:pPr marL="514350" indent="-514350" algn="thaiDist">
              <a:buAutoNum type="arabicPeriod"/>
            </a:pPr>
            <a:r>
              <a:rPr lang="en-US" sz="2400" dirty="0">
                <a:latin typeface="Kittithada Thin 35 (กิตติธาดา ท" panose="02000506000000020004" pitchFamily="2" charset="-34"/>
                <a:cs typeface="Kittithada Thin 35 (กิตติธาดา ท" panose="02000506000000020004" pitchFamily="2" charset="-34"/>
              </a:rPr>
              <a:t>Displacement</a:t>
            </a:r>
          </a:p>
        </p:txBody>
      </p:sp>
      <p:grpSp>
        <p:nvGrpSpPr>
          <p:cNvPr id="65" name="กลุ่ม 64">
            <a:extLst>
              <a:ext uri="{FF2B5EF4-FFF2-40B4-BE49-F238E27FC236}">
                <a16:creationId xmlns:a16="http://schemas.microsoft.com/office/drawing/2014/main" id="{2B82170D-5D86-730F-7D9D-F10D224D536D}"/>
              </a:ext>
            </a:extLst>
          </p:cNvPr>
          <p:cNvGrpSpPr/>
          <p:nvPr/>
        </p:nvGrpSpPr>
        <p:grpSpPr>
          <a:xfrm>
            <a:off x="855814" y="6851937"/>
            <a:ext cx="3099957" cy="2908982"/>
            <a:chOff x="855814" y="6851937"/>
            <a:chExt cx="3099957" cy="2908982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217BD928-C312-2EF0-7EE2-16B7DC6F5649}"/>
                </a:ext>
              </a:extLst>
            </p:cNvPr>
            <p:cNvGrpSpPr/>
            <p:nvPr/>
          </p:nvGrpSpPr>
          <p:grpSpPr>
            <a:xfrm rot="10800000" flipH="1">
              <a:off x="855814" y="6851937"/>
              <a:ext cx="3099957" cy="2908982"/>
              <a:chOff x="1695204" y="4912472"/>
              <a:chExt cx="3487218" cy="2908982"/>
            </a:xfrm>
          </p:grpSpPr>
          <p:grpSp>
            <p:nvGrpSpPr>
              <p:cNvPr id="25" name="กลุ่ม 24">
                <a:extLst>
                  <a:ext uri="{FF2B5EF4-FFF2-40B4-BE49-F238E27FC236}">
                    <a16:creationId xmlns:a16="http://schemas.microsoft.com/office/drawing/2014/main" id="{2498581D-BAE0-4AD9-630A-FE02811A210F}"/>
                  </a:ext>
                </a:extLst>
              </p:cNvPr>
              <p:cNvGrpSpPr/>
              <p:nvPr/>
            </p:nvGrpSpPr>
            <p:grpSpPr>
              <a:xfrm>
                <a:off x="1695204" y="4912472"/>
                <a:ext cx="2113184" cy="2908982"/>
                <a:chOff x="1800840" y="6319482"/>
                <a:chExt cx="2113184" cy="2908982"/>
              </a:xfrm>
            </p:grpSpPr>
            <p:cxnSp>
              <p:nvCxnSpPr>
                <p:cNvPr id="28" name="ตัวเชื่อมต่อตรง 27">
                  <a:extLst>
                    <a:ext uri="{FF2B5EF4-FFF2-40B4-BE49-F238E27FC236}">
                      <a16:creationId xmlns:a16="http://schemas.microsoft.com/office/drawing/2014/main" id="{7D43B50B-258B-CA00-3AA3-63F5ED05B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3368243" y="6785966"/>
                  <a:ext cx="0" cy="24424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1" name="กลุ่ม 40">
                  <a:extLst>
                    <a:ext uri="{FF2B5EF4-FFF2-40B4-BE49-F238E27FC236}">
                      <a16:creationId xmlns:a16="http://schemas.microsoft.com/office/drawing/2014/main" id="{FC65D408-9D1F-58ED-B82E-3DCD5AA1DB21}"/>
                    </a:ext>
                  </a:extLst>
                </p:cNvPr>
                <p:cNvGrpSpPr/>
                <p:nvPr/>
              </p:nvGrpSpPr>
              <p:grpSpPr>
                <a:xfrm>
                  <a:off x="1800840" y="6319482"/>
                  <a:ext cx="2113184" cy="2688038"/>
                  <a:chOff x="1138382" y="1485900"/>
                  <a:chExt cx="4907828" cy="6242916"/>
                </a:xfrm>
              </p:grpSpPr>
              <p:cxnSp>
                <p:nvCxnSpPr>
                  <p:cNvPr id="43" name="ตัวเชื่อมต่อตรง 42">
                    <a:extLst>
                      <a:ext uri="{FF2B5EF4-FFF2-40B4-BE49-F238E27FC236}">
                        <a16:creationId xmlns:a16="http://schemas.microsoft.com/office/drawing/2014/main" id="{549B6F5E-CB7F-913B-4BEF-0731AE422D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05439" y="1485900"/>
                    <a:ext cx="0" cy="350710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สี่เหลี่ยมผืนผ้า 45">
                    <a:extLst>
                      <a:ext uri="{FF2B5EF4-FFF2-40B4-BE49-F238E27FC236}">
                        <a16:creationId xmlns:a16="http://schemas.microsoft.com/office/drawing/2014/main" id="{EBFCD763-AF58-0C2B-4BC1-6984326FEFC2}"/>
                      </a:ext>
                    </a:extLst>
                  </p:cNvPr>
                  <p:cNvSpPr/>
                  <p:nvPr/>
                </p:nvSpPr>
                <p:spPr>
                  <a:xfrm>
                    <a:off x="2500457" y="3032125"/>
                    <a:ext cx="1219200" cy="12128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45" name="กลุ่ม 44">
                    <a:extLst>
                      <a:ext uri="{FF2B5EF4-FFF2-40B4-BE49-F238E27FC236}">
                        <a16:creationId xmlns:a16="http://schemas.microsoft.com/office/drawing/2014/main" id="{1C34E3FC-5926-19EC-7603-263B74BF9F6A}"/>
                      </a:ext>
                    </a:extLst>
                  </p:cNvPr>
                  <p:cNvGrpSpPr/>
                  <p:nvPr/>
                </p:nvGrpSpPr>
                <p:grpSpPr>
                  <a:xfrm>
                    <a:off x="1138382" y="2094634"/>
                    <a:ext cx="4907828" cy="5634182"/>
                    <a:chOff x="1366982" y="1551709"/>
                    <a:chExt cx="4907828" cy="5634182"/>
                  </a:xfrm>
                </p:grpSpPr>
                <p:grpSp>
                  <p:nvGrpSpPr>
                    <p:cNvPr id="47" name="กลุ่ม 46">
                      <a:extLst>
                        <a:ext uri="{FF2B5EF4-FFF2-40B4-BE49-F238E27FC236}">
                          <a16:creationId xmlns:a16="http://schemas.microsoft.com/office/drawing/2014/main" id="{2CA06FB7-C389-EE70-7ECA-1B763160F4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66982" y="1551709"/>
                      <a:ext cx="1219200" cy="5634182"/>
                      <a:chOff x="1366982" y="1551709"/>
                      <a:chExt cx="1219200" cy="5634182"/>
                    </a:xfrm>
                  </p:grpSpPr>
                  <p:sp>
                    <p:nvSpPr>
                      <p:cNvPr id="50" name="สี่เหลี่ยมผืนผ้า 49">
                        <a:extLst>
                          <a:ext uri="{FF2B5EF4-FFF2-40B4-BE49-F238E27FC236}">
                            <a16:creationId xmlns:a16="http://schemas.microsoft.com/office/drawing/2014/main" id="{EF27C78E-56CB-0B45-8883-B8C47DB2F1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6982" y="2489200"/>
                        <a:ext cx="1219200" cy="37592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>
                          <a:shade val="15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th-TH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51" name="ตัวเชื่อมต่อตรง 50">
                        <a:extLst>
                          <a:ext uri="{FF2B5EF4-FFF2-40B4-BE49-F238E27FC236}">
                            <a16:creationId xmlns:a16="http://schemas.microsoft.com/office/drawing/2014/main" id="{E414B7F7-AD0B-4E05-1D50-DCEDAB10486E}"/>
                          </a:ext>
                        </a:extLst>
                      </p:cNvPr>
                      <p:cNvCxnSpPr>
                        <a:endCxn id="50" idx="0"/>
                      </p:cNvCxnSpPr>
                      <p:nvPr/>
                    </p:nvCxnSpPr>
                    <p:spPr>
                      <a:xfrm>
                        <a:off x="1976582" y="1551709"/>
                        <a:ext cx="0" cy="937491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ตัวเชื่อมต่อตรง 51">
                        <a:extLst>
                          <a:ext uri="{FF2B5EF4-FFF2-40B4-BE49-F238E27FC236}">
                            <a16:creationId xmlns:a16="http://schemas.microsoft.com/office/drawing/2014/main" id="{8FBDE6D1-1A39-E153-580E-82773D6F2D0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995055" y="6248400"/>
                        <a:ext cx="0" cy="937491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48" name="ตัวเชื่อมต่อตรง 47">
                      <a:extLst>
                        <a:ext uri="{FF2B5EF4-FFF2-40B4-BE49-F238E27FC236}">
                          <a16:creationId xmlns:a16="http://schemas.microsoft.com/office/drawing/2014/main" id="{9890AAFA-EB3F-15A2-CAD8-C0101FC75B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95055" y="1551709"/>
                      <a:ext cx="426287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ตัวเชื่อมต่อตรง 48">
                      <a:extLst>
                        <a:ext uri="{FF2B5EF4-FFF2-40B4-BE49-F238E27FC236}">
                          <a16:creationId xmlns:a16="http://schemas.microsoft.com/office/drawing/2014/main" id="{AE0E8064-6B41-13F7-F5E6-28888B1F51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11940" y="7185891"/>
                      <a:ext cx="4262870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2" name="สี่เหลี่ยมผืนผ้า 41">
                  <a:extLst>
                    <a:ext uri="{FF2B5EF4-FFF2-40B4-BE49-F238E27FC236}">
                      <a16:creationId xmlns:a16="http://schemas.microsoft.com/office/drawing/2014/main" id="{EE298915-0E96-EB01-9322-ED9497189E9B}"/>
                    </a:ext>
                  </a:extLst>
                </p:cNvPr>
                <p:cNvSpPr/>
                <p:nvPr/>
              </p:nvSpPr>
              <p:spPr>
                <a:xfrm>
                  <a:off x="3105765" y="7475914"/>
                  <a:ext cx="524956" cy="15316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กล่องข้อความ 25">
                <a:extLst>
                  <a:ext uri="{FF2B5EF4-FFF2-40B4-BE49-F238E27FC236}">
                    <a16:creationId xmlns:a16="http://schemas.microsoft.com/office/drawing/2014/main" id="{527EE128-75A4-0C88-4926-701E6D66A4B3}"/>
                  </a:ext>
                </a:extLst>
              </p:cNvPr>
              <p:cNvSpPr txBox="1"/>
              <p:nvPr/>
            </p:nvSpPr>
            <p:spPr>
              <a:xfrm rot="10800000">
                <a:off x="3768434" y="4917291"/>
                <a:ext cx="14139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Kittithada Thin 35 (กิตติธาดา ท" panose="02000506000000020004" pitchFamily="2" charset="-34"/>
                    <a:cs typeface="Kittithada Thin 35 (กิตติธาดา ท" panose="02000506000000020004" pitchFamily="2" charset="-34"/>
                  </a:rPr>
                  <a:t>CRT- Low</a:t>
                </a:r>
                <a:endParaRPr lang="th-TH" sz="2400" dirty="0"/>
              </a:p>
            </p:txBody>
          </p:sp>
          <p:sp>
            <p:nvSpPr>
              <p:cNvPr id="27" name="กล่องข้อความ 26">
                <a:extLst>
                  <a:ext uri="{FF2B5EF4-FFF2-40B4-BE49-F238E27FC236}">
                    <a16:creationId xmlns:a16="http://schemas.microsoft.com/office/drawing/2014/main" id="{F84B5049-93BF-36B0-B8CA-BDC716F1382D}"/>
                  </a:ext>
                </a:extLst>
              </p:cNvPr>
              <p:cNvSpPr txBox="1"/>
              <p:nvPr/>
            </p:nvSpPr>
            <p:spPr>
              <a:xfrm rot="10800000">
                <a:off x="3720809" y="7327116"/>
                <a:ext cx="14139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Kittithada Thin 35 (กิตติธาดา ท" panose="02000506000000020004" pitchFamily="2" charset="-34"/>
                    <a:cs typeface="Kittithada Thin 35 (กิตติธาดา ท" panose="02000506000000020004" pitchFamily="2" charset="-34"/>
                  </a:rPr>
                  <a:t>CRT- High</a:t>
                </a:r>
                <a:endParaRPr lang="th-TH" sz="2400" dirty="0"/>
              </a:p>
            </p:txBody>
          </p:sp>
        </p:grpSp>
        <p:sp>
          <p:nvSpPr>
            <p:cNvPr id="57" name="กล่องข้อความ 56">
              <a:extLst>
                <a:ext uri="{FF2B5EF4-FFF2-40B4-BE49-F238E27FC236}">
                  <a16:creationId xmlns:a16="http://schemas.microsoft.com/office/drawing/2014/main" id="{317E9A42-23C9-56C7-4996-26F8A2BF9C84}"/>
                </a:ext>
              </a:extLst>
            </p:cNvPr>
            <p:cNvSpPr txBox="1"/>
            <p:nvPr/>
          </p:nvSpPr>
          <p:spPr>
            <a:xfrm>
              <a:off x="943146" y="7969406"/>
              <a:ext cx="3458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Kittithada Thin 35 (กิตติธาดา ท" panose="02000506000000020004" pitchFamily="2" charset="-34"/>
                  <a:cs typeface="Kittithada Thin 35 (กิตติธาดา ท" panose="02000506000000020004" pitchFamily="2" charset="-34"/>
                </a:rPr>
                <a:t>1</a:t>
              </a:r>
              <a:endParaRPr lang="th-TH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50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F4D1182-D468-85FC-680A-8C9F9AEE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018" y="3179585"/>
            <a:ext cx="5891213" cy="5702478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BF860180-13CD-0F56-6479-B16DF94EF580}"/>
              </a:ext>
            </a:extLst>
          </p:cNvPr>
          <p:cNvSpPr txBox="1"/>
          <p:nvPr/>
        </p:nvSpPr>
        <p:spPr>
          <a:xfrm>
            <a:off x="394581" y="466725"/>
            <a:ext cx="795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Arial Black" panose="020B0A04020102020204" pitchFamily="34" charset="0"/>
                <a:cs typeface="Quark" panose="02000000000000000000" pitchFamily="50" charset="0"/>
              </a:rPr>
              <a:t>Type of CRT</a:t>
            </a:r>
            <a:endParaRPr lang="th-TH" sz="8000" b="1" dirty="0">
              <a:latin typeface="Arial Black" panose="020B0A04020102020204" pitchFamily="34" charset="0"/>
              <a:cs typeface="Quark" panose="02000000000000000000" pitchFamily="50" charset="0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0F04B6C4-0E3D-8FDF-D8F0-5094813F525F}"/>
              </a:ext>
            </a:extLst>
          </p:cNvPr>
          <p:cNvSpPr txBox="1"/>
          <p:nvPr/>
        </p:nvSpPr>
        <p:spPr>
          <a:xfrm>
            <a:off x="437991" y="2086761"/>
            <a:ext cx="5838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u="sng" dirty="0">
                <a:latin typeface="Arial" panose="020B0604020202020204" pitchFamily="34" charset="0"/>
                <a:cs typeface="Quark" panose="02000000000000000000" pitchFamily="50" charset="0"/>
              </a:rPr>
              <a:t>แบบที่ </a:t>
            </a:r>
            <a:r>
              <a:rPr lang="en-US" sz="3200" b="1" u="sng" dirty="0">
                <a:latin typeface="Arial" panose="020B0604020202020204" pitchFamily="34" charset="0"/>
                <a:cs typeface="Quark" panose="02000000000000000000" pitchFamily="50" charset="0"/>
              </a:rPr>
              <a:t>2   Mother Bar</a:t>
            </a:r>
            <a:endParaRPr lang="th-TH" sz="3200" u="sng" dirty="0">
              <a:latin typeface="Arial" panose="020B0604020202020204" pitchFamily="34" charset="0"/>
              <a:cs typeface="Quar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8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DEF4F-AE3D-DB5E-C954-2C343377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B916F9F-C378-D64E-622D-8FB244148791}"/>
              </a:ext>
            </a:extLst>
          </p:cNvPr>
          <p:cNvSpPr txBox="1"/>
          <p:nvPr/>
        </p:nvSpPr>
        <p:spPr>
          <a:xfrm>
            <a:off x="394581" y="466725"/>
            <a:ext cx="795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Arial Black" panose="020B0A04020102020204" pitchFamily="34" charset="0"/>
                <a:cs typeface="Quark" panose="02000000000000000000" pitchFamily="50" charset="0"/>
              </a:rPr>
              <a:t>Type of CRT</a:t>
            </a:r>
            <a:endParaRPr lang="th-TH" sz="8000" b="1" dirty="0">
              <a:latin typeface="Arial Black" panose="020B0A04020102020204" pitchFamily="34" charset="0"/>
              <a:cs typeface="Quark" panose="02000000000000000000" pitchFamily="50" charset="0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80AFC3B2-A729-E228-8FAA-2CC2A72D2D9C}"/>
              </a:ext>
            </a:extLst>
          </p:cNvPr>
          <p:cNvSpPr txBox="1"/>
          <p:nvPr/>
        </p:nvSpPr>
        <p:spPr>
          <a:xfrm>
            <a:off x="437991" y="2086761"/>
            <a:ext cx="5838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u="sng" dirty="0">
                <a:latin typeface="Arial" panose="020B0604020202020204" pitchFamily="34" charset="0"/>
                <a:cs typeface="Quark" panose="02000000000000000000" pitchFamily="50" charset="0"/>
              </a:rPr>
              <a:t>แบบที่ </a:t>
            </a:r>
            <a:r>
              <a:rPr lang="en-US" sz="3200" b="1" u="sng" dirty="0">
                <a:latin typeface="Arial" panose="020B0604020202020204" pitchFamily="34" charset="0"/>
                <a:cs typeface="Quark" panose="02000000000000000000" pitchFamily="50" charset="0"/>
              </a:rPr>
              <a:t>2   Mother Bar</a:t>
            </a:r>
            <a:endParaRPr lang="th-TH" sz="3200" u="sng" dirty="0">
              <a:latin typeface="Arial" panose="020B0604020202020204" pitchFamily="34" charset="0"/>
              <a:cs typeface="Quark" panose="02000000000000000000" pitchFamily="50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30B4337-D0CE-ED6E-38D1-43540808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32" y="3100387"/>
            <a:ext cx="6392593" cy="58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19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539B3-A382-E10F-337C-9E538965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F133F59-3BA8-75F7-93A3-4148E6E797DC}"/>
              </a:ext>
            </a:extLst>
          </p:cNvPr>
          <p:cNvSpPr txBox="1"/>
          <p:nvPr/>
        </p:nvSpPr>
        <p:spPr>
          <a:xfrm>
            <a:off x="394581" y="466725"/>
            <a:ext cx="795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Arial Black" panose="020B0A04020102020204" pitchFamily="34" charset="0"/>
                <a:cs typeface="Quark" panose="02000000000000000000" pitchFamily="50" charset="0"/>
              </a:rPr>
              <a:t>Type of CRT</a:t>
            </a:r>
            <a:endParaRPr lang="th-TH" sz="8000" b="1" dirty="0">
              <a:latin typeface="Arial Black" panose="020B0A04020102020204" pitchFamily="34" charset="0"/>
              <a:cs typeface="Quark" panose="02000000000000000000" pitchFamily="50" charset="0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8A968B69-F9D4-3F09-6C85-41C2B54216E4}"/>
              </a:ext>
            </a:extLst>
          </p:cNvPr>
          <p:cNvSpPr txBox="1"/>
          <p:nvPr/>
        </p:nvSpPr>
        <p:spPr>
          <a:xfrm>
            <a:off x="437991" y="2086761"/>
            <a:ext cx="5838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u="sng" dirty="0">
                <a:latin typeface="Arial" panose="020B0604020202020204" pitchFamily="34" charset="0"/>
                <a:cs typeface="Quark" panose="02000000000000000000" pitchFamily="50" charset="0"/>
              </a:rPr>
              <a:t>แบบที่ </a:t>
            </a:r>
            <a:r>
              <a:rPr lang="en-US" sz="3200" b="1" u="sng" dirty="0">
                <a:latin typeface="Arial" panose="020B0604020202020204" pitchFamily="34" charset="0"/>
                <a:cs typeface="Quark" panose="02000000000000000000" pitchFamily="50" charset="0"/>
              </a:rPr>
              <a:t>2   Mother Bar</a:t>
            </a:r>
            <a:endParaRPr lang="th-TH" sz="3200" u="sng" dirty="0">
              <a:latin typeface="Arial" panose="020B0604020202020204" pitchFamily="34" charset="0"/>
              <a:cs typeface="Quark" panose="02000000000000000000" pitchFamily="50" charset="0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1564821-B96A-9ACF-E96F-A70921A2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30" y="3207457"/>
            <a:ext cx="6481945" cy="614609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8071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E9C0C-1BBC-0DA3-352B-853E9F89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C905C7F5-5F8C-77D5-2C10-4E31BDB12B76}"/>
              </a:ext>
            </a:extLst>
          </p:cNvPr>
          <p:cNvSpPr txBox="1"/>
          <p:nvPr/>
        </p:nvSpPr>
        <p:spPr>
          <a:xfrm>
            <a:off x="394581" y="466725"/>
            <a:ext cx="795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Arial Black" panose="020B0A04020102020204" pitchFamily="34" charset="0"/>
                <a:cs typeface="Quark" panose="02000000000000000000" pitchFamily="50" charset="0"/>
              </a:rPr>
              <a:t>Type of CRT</a:t>
            </a:r>
            <a:endParaRPr lang="th-TH" sz="8000" b="1" dirty="0">
              <a:latin typeface="Arial Black" panose="020B0A04020102020204" pitchFamily="34" charset="0"/>
              <a:cs typeface="Quark" panose="02000000000000000000" pitchFamily="50" charset="0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D41036F-EF6C-4B34-1DBB-66C8712EF00B}"/>
              </a:ext>
            </a:extLst>
          </p:cNvPr>
          <p:cNvSpPr txBox="1"/>
          <p:nvPr/>
        </p:nvSpPr>
        <p:spPr>
          <a:xfrm>
            <a:off x="437991" y="2086761"/>
            <a:ext cx="5838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u="sng" dirty="0">
                <a:latin typeface="Arial" panose="020B0604020202020204" pitchFamily="34" charset="0"/>
                <a:cs typeface="Quark" panose="02000000000000000000" pitchFamily="50" charset="0"/>
              </a:rPr>
              <a:t>แบบที่ </a:t>
            </a:r>
            <a:r>
              <a:rPr lang="en-US" sz="3200" b="1" u="sng" dirty="0">
                <a:latin typeface="Arial" panose="020B0604020202020204" pitchFamily="34" charset="0"/>
                <a:cs typeface="Quark" panose="02000000000000000000" pitchFamily="50" charset="0"/>
              </a:rPr>
              <a:t>2   Mother Bar</a:t>
            </a:r>
            <a:endParaRPr lang="th-TH" sz="3200" u="sng" dirty="0">
              <a:latin typeface="Arial" panose="020B0604020202020204" pitchFamily="34" charset="0"/>
              <a:cs typeface="Quark" panose="02000000000000000000" pitchFamily="50" charset="0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59A8F1A-BCB0-73E4-2219-87D349A3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65" y="3052762"/>
            <a:ext cx="6569869" cy="624702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5700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C7CE53B-EC2E-1559-D00B-3D0A3521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ข้อควรรู้ทั่วไปเกี่ยวกับ </a:t>
            </a:r>
            <a:r>
              <a:rPr lang="en-US" dirty="0"/>
              <a:t>CRT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8A14F49-51BB-D2F1-CA96-DD5A73091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816" y="2454089"/>
            <a:ext cx="8916859" cy="6293222"/>
          </a:xfrm>
        </p:spPr>
        <p:txBody>
          <a:bodyPr>
            <a:normAutofit fontScale="85000" lnSpcReduction="20000"/>
          </a:bodyPr>
          <a:lstStyle/>
          <a:p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CRT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ไม่ใช่จอกศักดิ์สิทธิ์ 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Holy Grail</a:t>
            </a:r>
          </a:p>
          <a:p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ดังนั้น 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CRT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ย่อมมีข้อผิดพลาดได้</a:t>
            </a:r>
          </a:p>
          <a:p>
            <a:r>
              <a:rPr lang="en-US" sz="4800" dirty="0">
                <a:solidFill>
                  <a:srgbClr val="FF0000"/>
                </a:solidFill>
                <a:latin typeface="ThaiSans Neue Light" pitchFamily="2" charset="-34"/>
                <a:cs typeface="ThaiSans Neue Light" pitchFamily="2" charset="-34"/>
              </a:rPr>
              <a:t>C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หมายถึง 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Candle</a:t>
            </a:r>
          </a:p>
          <a:p>
            <a:r>
              <a:rPr lang="en-US" sz="4800" dirty="0">
                <a:solidFill>
                  <a:srgbClr val="FF0000"/>
                </a:solidFill>
                <a:latin typeface="ThaiSans Neue Light" pitchFamily="2" charset="-34"/>
                <a:cs typeface="ThaiSans Neue Light" pitchFamily="2" charset="-34"/>
              </a:rPr>
              <a:t>R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หมายถึง 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Range</a:t>
            </a:r>
          </a:p>
          <a:p>
            <a:r>
              <a:rPr lang="en-US" sz="4800" dirty="0">
                <a:solidFill>
                  <a:srgbClr val="FF0000"/>
                </a:solidFill>
                <a:latin typeface="ThaiSans Neue Light" pitchFamily="2" charset="-34"/>
                <a:cs typeface="ThaiSans Neue Light" pitchFamily="2" charset="-34"/>
              </a:rPr>
              <a:t>T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หมายถึง 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Time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และ </a:t>
            </a:r>
            <a:r>
              <a:rPr lang="en-US" sz="4800" dirty="0">
                <a:highlight>
                  <a:srgbClr val="00FF00"/>
                </a:highlight>
                <a:latin typeface="ThaiSans Neue Light" pitchFamily="2" charset="-34"/>
                <a:cs typeface="ThaiSans Neue Light" pitchFamily="2" charset="-34"/>
              </a:rPr>
              <a:t>Turtle Soup </a:t>
            </a:r>
          </a:p>
          <a:p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Range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จะเกิดจากจุดสูงสุดและต่ำสุดของแท่งเทียนที่เกิดขึ้น 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OHLC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หรือ 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OLHC</a:t>
            </a:r>
          </a:p>
          <a:p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CRT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เป็นแนวคิดที่ช่วยให้เรากำหนดและอยู่กับสภาพคล่องปัจจุบันเป็นหลัก เหมาะสำหรับเทรด</a:t>
            </a:r>
            <a:r>
              <a:rPr lang="th-TH" sz="4800" dirty="0" err="1">
                <a:latin typeface="ThaiSans Neue Light" pitchFamily="2" charset="-34"/>
                <a:cs typeface="ThaiSans Neue Light" pitchFamily="2" charset="-34"/>
              </a:rPr>
              <a:t>เดอร์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ที่เป็น 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Day Trade </a:t>
            </a:r>
            <a:r>
              <a:rPr lang="th-TH" sz="4800" dirty="0">
                <a:latin typeface="ThaiSans Neue Light" pitchFamily="2" charset="-34"/>
                <a:cs typeface="ThaiSans Neue Light" pitchFamily="2" charset="-34"/>
              </a:rPr>
              <a:t>หรือ </a:t>
            </a:r>
            <a:r>
              <a:rPr lang="en-US" sz="4800" dirty="0">
                <a:latin typeface="ThaiSans Neue Light" pitchFamily="2" charset="-34"/>
                <a:cs typeface="ThaiSans Neue Light" pitchFamily="2" charset="-34"/>
              </a:rPr>
              <a:t>Scalping</a:t>
            </a:r>
            <a:endParaRPr lang="th-TH" sz="48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379A9EF-C304-13F9-C963-C6DE9CA1F123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95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56E6EDE-D7EE-BC03-B034-8B109323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องค์ประกอบของ </a:t>
            </a: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</a:t>
            </a:r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มี </a:t>
            </a: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3</a:t>
            </a:r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ส่วน</a:t>
            </a:r>
          </a:p>
        </p:txBody>
      </p:sp>
      <p:sp>
        <p:nvSpPr>
          <p:cNvPr id="5" name="ตัวแทนเนื้อหา 4">
            <a:extLst>
              <a:ext uri="{FF2B5EF4-FFF2-40B4-BE49-F238E27FC236}">
                <a16:creationId xmlns:a16="http://schemas.microsoft.com/office/drawing/2014/main" id="{EE8A14B0-962E-C81A-584C-0CB295F27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194" y="1729474"/>
            <a:ext cx="7550611" cy="629322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haiSans Neue Light" pitchFamily="2" charset="-34"/>
                <a:cs typeface="ThaiSans Neue Light" pitchFamily="2" charset="-34"/>
              </a:rPr>
              <a:t>C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 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หมายถึง 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Candle</a:t>
            </a:r>
          </a:p>
          <a:p>
            <a:r>
              <a:rPr lang="en-US" sz="3600" dirty="0">
                <a:solidFill>
                  <a:srgbClr val="FF0000"/>
                </a:solidFill>
                <a:latin typeface="ThaiSans Neue Light" pitchFamily="2" charset="-34"/>
                <a:cs typeface="ThaiSans Neue Light" pitchFamily="2" charset="-34"/>
              </a:rPr>
              <a:t>R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 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หมายถึง 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Range</a:t>
            </a:r>
          </a:p>
          <a:p>
            <a:r>
              <a:rPr lang="en-US" sz="3600" dirty="0">
                <a:solidFill>
                  <a:srgbClr val="FF0000"/>
                </a:solidFill>
                <a:latin typeface="ThaiSans Neue Light" pitchFamily="2" charset="-34"/>
                <a:cs typeface="ThaiSans Neue Light" pitchFamily="2" charset="-34"/>
              </a:rPr>
              <a:t>T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 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หมายถึง 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Time 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และ 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Turtle Soup </a:t>
            </a:r>
          </a:p>
          <a:p>
            <a:endParaRPr lang="th-TH" sz="3200" dirty="0"/>
          </a:p>
          <a:p>
            <a:pPr marL="0" indent="0">
              <a:buNone/>
            </a:pPr>
            <a:endParaRPr lang="th-TH" sz="3200" dirty="0"/>
          </a:p>
          <a:p>
            <a:pPr marL="0" indent="0">
              <a:buNone/>
            </a:pPr>
            <a:endParaRPr lang="th-TH" sz="3200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0C342A41-1202-EDE9-ED34-D0E53A6BDA43}"/>
              </a:ext>
            </a:extLst>
          </p:cNvPr>
          <p:cNvSpPr txBox="1">
            <a:spLocks/>
          </p:cNvSpPr>
          <p:nvPr/>
        </p:nvSpPr>
        <p:spPr>
          <a:xfrm>
            <a:off x="3078949" y="4876085"/>
            <a:ext cx="7937303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ส่วนที่สำคัญสุดคือ </a:t>
            </a:r>
            <a:r>
              <a:rPr lang="en-US" dirty="0">
                <a:solidFill>
                  <a:srgbClr val="FF0000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Time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Turtle Soup</a:t>
            </a:r>
            <a:endParaRPr lang="th-TH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97234EF-4C55-7217-49F5-66C52ABAADF6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10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56E6EDE-D7EE-BC03-B034-8B109323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&gt; Time </a:t>
            </a:r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คืออะไร</a:t>
            </a:r>
          </a:p>
        </p:txBody>
      </p:sp>
      <p:sp>
        <p:nvSpPr>
          <p:cNvPr id="5" name="ตัวแทนเนื้อหา 4">
            <a:extLst>
              <a:ext uri="{FF2B5EF4-FFF2-40B4-BE49-F238E27FC236}">
                <a16:creationId xmlns:a16="http://schemas.microsoft.com/office/drawing/2014/main" id="{EE8A14B0-962E-C81A-584C-0CB295F27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99" y="1729474"/>
            <a:ext cx="8985480" cy="70892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Time </a:t>
            </a: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หรือ เวลาที่เราจะ </a:t>
            </a: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Focus </a:t>
            </a: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หรือกำหนดแท่ง </a:t>
            </a: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Candle Range</a:t>
            </a:r>
            <a:endParaRPr lang="th-TH" sz="3600" dirty="0">
              <a:solidFill>
                <a:srgbClr val="FFFF00"/>
              </a:solidFill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3" name="ตัวแทนเนื้อหา 4">
            <a:extLst>
              <a:ext uri="{FF2B5EF4-FFF2-40B4-BE49-F238E27FC236}">
                <a16:creationId xmlns:a16="http://schemas.microsoft.com/office/drawing/2014/main" id="{7BDA7832-F542-005C-5860-79F676020227}"/>
              </a:ext>
            </a:extLst>
          </p:cNvPr>
          <p:cNvSpPr txBox="1">
            <a:spLocks/>
          </p:cNvSpPr>
          <p:nvPr/>
        </p:nvSpPr>
        <p:spPr>
          <a:xfrm>
            <a:off x="756221" y="2662924"/>
            <a:ext cx="8985480" cy="7089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เราจะให้ความสนใจแต่แท่ง </a:t>
            </a:r>
            <a:r>
              <a:rPr lang="en-US" sz="3600" dirty="0">
                <a:solidFill>
                  <a:srgbClr val="FFFF00"/>
                </a:solidFill>
                <a:highlight>
                  <a:srgbClr val="FF0000"/>
                </a:highlight>
                <a:latin typeface="ThaiSans Neue Light" pitchFamily="2" charset="-34"/>
                <a:cs typeface="ThaiSans Neue Light" pitchFamily="2" charset="-34"/>
              </a:rPr>
              <a:t>High Timeframe </a:t>
            </a: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ได้แก่ </a:t>
            </a: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4H,Daily,Week,Month</a:t>
            </a:r>
            <a:endParaRPr lang="th-TH" sz="3600" dirty="0">
              <a:solidFill>
                <a:srgbClr val="FFFF00"/>
              </a:solidFill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4" name="ตัวแทนเนื้อหา 4">
            <a:extLst>
              <a:ext uri="{FF2B5EF4-FFF2-40B4-BE49-F238E27FC236}">
                <a16:creationId xmlns:a16="http://schemas.microsoft.com/office/drawing/2014/main" id="{87241634-D684-5787-70AB-342D4582567A}"/>
              </a:ext>
            </a:extLst>
          </p:cNvPr>
          <p:cNvSpPr txBox="1">
            <a:spLocks/>
          </p:cNvSpPr>
          <p:nvPr/>
        </p:nvSpPr>
        <p:spPr>
          <a:xfrm>
            <a:off x="756221" y="3371850"/>
            <a:ext cx="8985480" cy="2518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ฝรั่งบางกลุ่มก็ใช้ 2</a:t>
            </a: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H / 6H / 8H </a:t>
            </a: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ขึ้นอยู่กับมุมมองเขา </a:t>
            </a:r>
          </a:p>
          <a:p>
            <a:pPr marL="0" indent="0">
              <a:buNone/>
            </a:pP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เพราะ ทุก </a:t>
            </a: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Candle Range </a:t>
            </a: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เราสามารถกำหนดเป็น </a:t>
            </a: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CRT </a:t>
            </a: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ได้</a:t>
            </a:r>
          </a:p>
        </p:txBody>
      </p:sp>
      <p:sp>
        <p:nvSpPr>
          <p:cNvPr id="7" name="ตัวแทนเนื้อหา 4">
            <a:extLst>
              <a:ext uri="{FF2B5EF4-FFF2-40B4-BE49-F238E27FC236}">
                <a16:creationId xmlns:a16="http://schemas.microsoft.com/office/drawing/2014/main" id="{DDE813C8-8BEE-C4DE-75F3-48377E7B5A9F}"/>
              </a:ext>
            </a:extLst>
          </p:cNvPr>
          <p:cNvSpPr txBox="1">
            <a:spLocks/>
          </p:cNvSpPr>
          <p:nvPr/>
        </p:nvSpPr>
        <p:spPr>
          <a:xfrm>
            <a:off x="756221" y="5143500"/>
            <a:ext cx="8985480" cy="2518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แต่ถ้านิยมเทรดภายในวันหรือ</a:t>
            </a:r>
            <a:br>
              <a:rPr lang="th-TH" sz="3600" dirty="0">
                <a:latin typeface="ThaiSans Neue Light" pitchFamily="2" charset="-34"/>
                <a:cs typeface="ThaiSans Neue Light" pitchFamily="2" charset="-34"/>
              </a:rPr>
            </a:b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จบภายในวันลักษณะ 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Day Trade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 เราจะโฟกัสที่ 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4H </a:t>
            </a:r>
            <a:endParaRPr lang="th-TH" sz="36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8" name="ตัวแทนเนื้อหา 4">
            <a:extLst>
              <a:ext uri="{FF2B5EF4-FFF2-40B4-BE49-F238E27FC236}">
                <a16:creationId xmlns:a16="http://schemas.microsoft.com/office/drawing/2014/main" id="{FDD36C24-1ECD-9643-1A4A-1BD39B7DEC35}"/>
              </a:ext>
            </a:extLst>
          </p:cNvPr>
          <p:cNvSpPr txBox="1">
            <a:spLocks/>
          </p:cNvSpPr>
          <p:nvPr/>
        </p:nvSpPr>
        <p:spPr>
          <a:xfrm>
            <a:off x="756221" y="6402838"/>
            <a:ext cx="8985480" cy="2518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1 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วัน จะมี 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4H 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 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6 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แท่ง</a:t>
            </a:r>
          </a:p>
          <a:p>
            <a:pPr marL="0" indent="0">
              <a:buNone/>
            </a:pP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4 x 6 =24</a:t>
            </a:r>
            <a:endParaRPr lang="th-TH" sz="36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11564824-7BAB-E2FB-9614-532FB8CF1124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5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55E41-26FB-DDA2-14CA-BDF71293F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387D956-5569-E13A-852C-7D252877B058}"/>
              </a:ext>
            </a:extLst>
          </p:cNvPr>
          <p:cNvSpPr txBox="1"/>
          <p:nvPr/>
        </p:nvSpPr>
        <p:spPr>
          <a:xfrm>
            <a:off x="394581" y="466725"/>
            <a:ext cx="7958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b="1" u="sng" dirty="0">
                <a:latin typeface="Arial Black" panose="020B0A04020102020204" pitchFamily="34" charset="0"/>
                <a:cs typeface="Quark" panose="02000000000000000000" pitchFamily="50" charset="0"/>
              </a:rPr>
              <a:t>ประเด็นหลัก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A44F02-8736-860A-B6DC-D4C356949CA7}"/>
              </a:ext>
            </a:extLst>
          </p:cNvPr>
          <p:cNvSpPr txBox="1"/>
          <p:nvPr/>
        </p:nvSpPr>
        <p:spPr>
          <a:xfrm>
            <a:off x="1713352" y="2284274"/>
            <a:ext cx="106977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rtl="0">
              <a:buAutoNum type="arabicPeriod"/>
            </a:pPr>
            <a:r>
              <a:rPr lang="th-TH" sz="5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แนวคิด</a:t>
            </a:r>
            <a:r>
              <a:rPr lang="th-TH" sz="54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เบื้องหลังการเทรด </a:t>
            </a:r>
            <a:r>
              <a:rPr lang="en-US" sz="54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</a:t>
            </a:r>
          </a:p>
          <a:p>
            <a:pPr marL="514350" indent="-514350" rtl="0">
              <a:buAutoNum type="arabicPeriod"/>
            </a:pPr>
            <a:r>
              <a:rPr lang="en-US" sz="5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 </a:t>
            </a:r>
            <a:r>
              <a:rPr lang="th-TH" sz="5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คืออะไรกันแน่</a:t>
            </a:r>
          </a:p>
          <a:p>
            <a:pPr marL="514350" indent="-514350" rtl="0">
              <a:buAutoNum type="arabicPeriod"/>
            </a:pPr>
            <a:r>
              <a:rPr lang="th-TH" sz="54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ประเภทของ </a:t>
            </a:r>
            <a:r>
              <a:rPr lang="en-US" sz="54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 </a:t>
            </a:r>
          </a:p>
          <a:p>
            <a:pPr marL="514350" indent="-514350" rtl="0">
              <a:buAutoNum type="arabicPeriod"/>
            </a:pPr>
            <a:r>
              <a:rPr lang="en-US" sz="54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AMD (Power Of Three)</a:t>
            </a:r>
          </a:p>
          <a:p>
            <a:pPr marL="514350" indent="-514350" rtl="0">
              <a:buAutoNum type="arabicPeriod"/>
            </a:pPr>
            <a:r>
              <a:rPr lang="th-TH" sz="5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วิธีการระบุ </a:t>
            </a:r>
            <a:r>
              <a:rPr lang="en-US" sz="5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</a:t>
            </a:r>
          </a:p>
          <a:p>
            <a:pPr marL="514350" indent="-514350" rtl="0">
              <a:buAutoNum type="arabicPeriod"/>
            </a:pPr>
            <a:r>
              <a:rPr lang="en-US" sz="5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 key times !</a:t>
            </a:r>
          </a:p>
          <a:p>
            <a:pPr marL="514350" indent="-514350" rtl="0">
              <a:buAutoNum type="arabicPeriod"/>
            </a:pPr>
            <a:r>
              <a:rPr lang="en-US" sz="5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Example </a:t>
            </a:r>
            <a:endParaRPr lang="th-TH" sz="5400" dirty="0">
              <a:effectLst/>
              <a:latin typeface="ThaiSans Neue UltLt" panose="02000000000000000000" pitchFamily="2" charset="-34"/>
              <a:cs typeface="ThaiSans Neue UltLt" panose="02000000000000000000" pitchFamily="2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9116E80-6E92-BCF6-2A5E-86D09DF9D2A0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853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C4F6910-526E-BF6B-FCA1-71DDFE19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CRT Entry Time Frames</a:t>
            </a:r>
            <a:endParaRPr lang="th-TH" b="1" dirty="0"/>
          </a:p>
        </p:txBody>
      </p:sp>
      <p:graphicFrame>
        <p:nvGraphicFramePr>
          <p:cNvPr id="6" name="ตาราง 5">
            <a:extLst>
              <a:ext uri="{FF2B5EF4-FFF2-40B4-BE49-F238E27FC236}">
                <a16:creationId xmlns:a16="http://schemas.microsoft.com/office/drawing/2014/main" id="{DB70EE7F-1F7F-B841-700D-EA5E6443D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37565"/>
              </p:ext>
            </p:extLst>
          </p:nvPr>
        </p:nvGraphicFramePr>
        <p:xfrm>
          <a:off x="1714499" y="2857500"/>
          <a:ext cx="7858125" cy="420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81351">
                  <a:extLst>
                    <a:ext uri="{9D8B030D-6E8A-4147-A177-3AD203B41FA5}">
                      <a16:colId xmlns:a16="http://schemas.microsoft.com/office/drawing/2014/main" val="298023554"/>
                    </a:ext>
                  </a:extLst>
                </a:gridCol>
                <a:gridCol w="4676774">
                  <a:extLst>
                    <a:ext uri="{9D8B030D-6E8A-4147-A177-3AD203B41FA5}">
                      <a16:colId xmlns:a16="http://schemas.microsoft.com/office/drawing/2014/main" val="3686637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CRT</a:t>
                      </a:r>
                      <a:endParaRPr lang="th-TH" sz="4000" b="1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Entry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48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Monthly</a:t>
                      </a:r>
                      <a:endParaRPr lang="th-TH" sz="4000" b="0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Daily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57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Daily</a:t>
                      </a:r>
                      <a:endParaRPr lang="th-TH" sz="4000" b="0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1H</a:t>
                      </a:r>
                      <a:endParaRPr lang="th-TH" sz="4000" b="0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9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H4</a:t>
                      </a:r>
                      <a:endParaRPr lang="th-TH" sz="4000" b="0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15min</a:t>
                      </a:r>
                      <a:endParaRPr lang="th-TH" sz="4000" b="0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5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H1</a:t>
                      </a:r>
                      <a:endParaRPr lang="th-TH" sz="4000" b="0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5min &amp; 1min</a:t>
                      </a:r>
                      <a:endParaRPr lang="th-TH" sz="4000" b="0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M15</a:t>
                      </a:r>
                      <a:endParaRPr lang="th-TH" sz="4000" b="0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Quark" panose="02000000000000000000" pitchFamily="50" charset="0"/>
                          <a:cs typeface="Quark" panose="02000000000000000000" pitchFamily="50" charset="0"/>
                        </a:rPr>
                        <a:t>1min</a:t>
                      </a:r>
                      <a:endParaRPr lang="th-TH" sz="4000" b="0" dirty="0">
                        <a:latin typeface="Quark" panose="02000000000000000000" pitchFamily="50" charset="0"/>
                        <a:cs typeface="Quark" panose="02000000000000000000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39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994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56E6EDE-D7EE-BC03-B034-8B109323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9" y="679077"/>
            <a:ext cx="7937303" cy="1054473"/>
          </a:xfrm>
        </p:spPr>
        <p:txBody>
          <a:bodyPr/>
          <a:lstStyle/>
          <a:p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กำหนดแท่ง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4H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แท่งไหนดี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??</a:t>
            </a:r>
            <a:endParaRPr lang="th-TH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96A146F2-DF71-F244-642A-F272B92650E8}"/>
              </a:ext>
            </a:extLst>
          </p:cNvPr>
          <p:cNvSpPr txBox="1">
            <a:spLocks/>
          </p:cNvSpPr>
          <p:nvPr/>
        </p:nvSpPr>
        <p:spPr>
          <a:xfrm>
            <a:off x="1231098" y="2486866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36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ตรงนี้จริงๆแล้วไม่เกี่ยวกับ </a:t>
            </a:r>
            <a:r>
              <a:rPr lang="en-US" sz="36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Killzone </a:t>
            </a:r>
            <a:r>
              <a:rPr lang="th-TH" sz="36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แต่ </a:t>
            </a:r>
            <a:r>
              <a:rPr lang="en-US" sz="36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4 </a:t>
            </a:r>
            <a:r>
              <a:rPr lang="th-TH" sz="36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ชั่วโมงที่เราให้ความสนใจถ้าเป็นเวลาตามประเทศไทยก็คือแท่ง </a:t>
            </a:r>
            <a:r>
              <a:rPr lang="en-US" sz="36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4H </a:t>
            </a:r>
            <a:r>
              <a:rPr lang="th-TH" sz="36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ตั้งแต่ เที่ยงวัน </a:t>
            </a:r>
            <a:r>
              <a:rPr lang="en-US" sz="36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– </a:t>
            </a:r>
            <a:r>
              <a:rPr lang="th-TH" sz="36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เที่ยงคืนเพราะมีการซื้อขาย หรือมีสภาพคล่องนั่นเอง</a:t>
            </a: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B194CA7F-3C5C-A2EA-2B0F-F4FE804F29E4}"/>
              </a:ext>
            </a:extLst>
          </p:cNvPr>
          <p:cNvSpPr txBox="1">
            <a:spLocks/>
          </p:cNvSpPr>
          <p:nvPr/>
        </p:nvSpPr>
        <p:spPr>
          <a:xfrm>
            <a:off x="1935949" y="7452360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28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อ้างอิงจากโบรกเกอร์ที่ปิดตลาดตอนตี </a:t>
            </a:r>
            <a:r>
              <a:rPr lang="en-US" sz="28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4 </a:t>
            </a:r>
            <a:r>
              <a:rPr lang="th-TH" sz="28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ตามเวลาประเทศไทย</a:t>
            </a:r>
          </a:p>
        </p:txBody>
      </p:sp>
      <p:graphicFrame>
        <p:nvGraphicFramePr>
          <p:cNvPr id="13" name="ตาราง 12">
            <a:extLst>
              <a:ext uri="{FF2B5EF4-FFF2-40B4-BE49-F238E27FC236}">
                <a16:creationId xmlns:a16="http://schemas.microsoft.com/office/drawing/2014/main" id="{517F13AA-0441-34C7-8B96-AF54E1C7EBB5}"/>
              </a:ext>
            </a:extLst>
          </p:cNvPr>
          <p:cNvGraphicFramePr>
            <a:graphicFrameLocks noGrp="1"/>
          </p:cNvGraphicFramePr>
          <p:nvPr/>
        </p:nvGraphicFramePr>
        <p:xfrm>
          <a:off x="1624602" y="4953000"/>
          <a:ext cx="6858000" cy="2499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52118158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614316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ค่าเงิน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ทองคำ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06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4H 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ที่ปิดตัวลงตอน</a:t>
                      </a: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 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เที่ยงวัน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4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 </a:t>
                      </a: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H 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ที่ปิดตัวลงตอน</a:t>
                      </a: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 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บ่ายโมง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8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4H 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ที่ปิดตัวลงตอน 4 โมงเย็น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4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 </a:t>
                      </a: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H 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ที่ปิดตัวลงตอน 5 โมงเย็น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405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4H 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ที่ปิดตัวลงตอน </a:t>
                      </a: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2 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ทุ่ม</a:t>
                      </a:r>
                    </a:p>
                    <a:p>
                      <a:endParaRPr lang="th-TH" sz="2800" dirty="0">
                        <a:latin typeface="ThaiSans Neue Light" pitchFamily="2" charset="-34"/>
                        <a:cs typeface="ThaiSans Neue Ligh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4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 </a:t>
                      </a:r>
                      <a:r>
                        <a:rPr lang="en-US" sz="2800" dirty="0">
                          <a:latin typeface="ThaiSans Neue Light" pitchFamily="2" charset="-34"/>
                          <a:cs typeface="ThaiSans Neue Light" pitchFamily="2" charset="-34"/>
                        </a:rPr>
                        <a:t>H </a:t>
                      </a:r>
                      <a:r>
                        <a:rPr lang="th-TH" sz="2800" dirty="0">
                          <a:latin typeface="ThaiSans Neue Light" pitchFamily="2" charset="-34"/>
                          <a:cs typeface="ThaiSans Neue Light" pitchFamily="2" charset="-34"/>
                        </a:rPr>
                        <a:t>ที่ปิดตัวลงตอน 3 ทุ่ม</a:t>
                      </a:r>
                    </a:p>
                    <a:p>
                      <a:endParaRPr lang="th-TH" sz="2800" dirty="0">
                        <a:latin typeface="ThaiSans Neue Light" pitchFamily="2" charset="-34"/>
                        <a:cs typeface="ThaiSans Neue Light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19625"/>
                  </a:ext>
                </a:extLst>
              </a:tr>
            </a:tbl>
          </a:graphicData>
        </a:graphic>
      </p:graphicFrame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55C3506F-BC76-2D0F-4EA4-76A833FC162E}"/>
              </a:ext>
            </a:extLst>
          </p:cNvPr>
          <p:cNvSpPr txBox="1">
            <a:spLocks/>
          </p:cNvSpPr>
          <p:nvPr/>
        </p:nvSpPr>
        <p:spPr>
          <a:xfrm>
            <a:off x="3812374" y="7979596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800" b="1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หน้าหนาว +1 ชม.</a:t>
            </a:r>
          </a:p>
        </p:txBody>
      </p:sp>
    </p:spTree>
    <p:extLst>
      <p:ext uri="{BB962C8B-B14F-4D97-AF65-F5344CB8AC3E}">
        <p14:creationId xmlns:p14="http://schemas.microsoft.com/office/powerpoint/2010/main" val="171416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56E6EDE-D7EE-BC03-B034-8B109323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049" y="2184027"/>
            <a:ext cx="7937303" cy="1054473"/>
          </a:xfrm>
        </p:spPr>
        <p:txBody>
          <a:bodyPr/>
          <a:lstStyle/>
          <a:p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ดังนั้นแล้ว </a:t>
            </a:r>
            <a:b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1 5 9 ที่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 Share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กันในโลก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Social </a:t>
            </a:r>
            <a:b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ก็คือเวลาที่แท่งเทียน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H4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อ้างอิง ตามช่วงตลาดอเมริกา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UTC-4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หรือ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New York am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นั่นเอง</a:t>
            </a:r>
            <a:b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ถ้าเป็น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EST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ก็จะเป็น 3-6-9</a:t>
            </a:r>
            <a:b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ตามเวลาประเทศไทยก็</a:t>
            </a:r>
            <a:b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บ่ายโมง /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5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 โมง /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3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ทุ่ม</a:t>
            </a:r>
          </a:p>
        </p:txBody>
      </p:sp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AFB3ED80-A8D5-DBD6-6DD8-EFAAB410FF7E}"/>
              </a:ext>
            </a:extLst>
          </p:cNvPr>
          <p:cNvSpPr txBox="1">
            <a:spLocks/>
          </p:cNvSpPr>
          <p:nvPr/>
        </p:nvSpPr>
        <p:spPr>
          <a:xfrm>
            <a:off x="288124" y="-527237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“</a:t>
            </a:r>
            <a:endParaRPr lang="th-TH" sz="4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6312C5E-E917-9486-0981-F81D1D0FD5D6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3AF1493E-CCE5-977F-1CB8-D4F732DEFC28}"/>
              </a:ext>
            </a:extLst>
          </p:cNvPr>
          <p:cNvSpPr txBox="1">
            <a:spLocks/>
          </p:cNvSpPr>
          <p:nvPr/>
        </p:nvSpPr>
        <p:spPr>
          <a:xfrm>
            <a:off x="3812374" y="7979596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4800" b="1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หน้าหนาว +1 ชม.</a:t>
            </a:r>
          </a:p>
        </p:txBody>
      </p:sp>
    </p:spTree>
    <p:extLst>
      <p:ext uri="{BB962C8B-B14F-4D97-AF65-F5344CB8AC3E}">
        <p14:creationId xmlns:p14="http://schemas.microsoft.com/office/powerpoint/2010/main" val="3415115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5B4487F-9563-08B1-941E-2DF05D75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162" y="978593"/>
            <a:ext cx="11789576" cy="2100795"/>
          </a:xfrm>
        </p:spPr>
        <p:txBody>
          <a:bodyPr/>
          <a:lstStyle/>
          <a:p>
            <a:r>
              <a:rPr lang="en-US" sz="4800" b="0" i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TwitterChirp"/>
              </a:rPr>
              <a:t>High Probability </a:t>
            </a:r>
            <a:br>
              <a:rPr lang="en-US" sz="4800" b="0" i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TwitterChirp"/>
              </a:rPr>
            </a:br>
            <a:r>
              <a:rPr lang="en-US" sz="4800" b="0" i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TwitterChirp"/>
              </a:rPr>
              <a:t>CRT formations &amp; Purge times:</a:t>
            </a:r>
            <a:endParaRPr lang="th-TH" sz="4800" dirty="0">
              <a:solidFill>
                <a:schemeClr val="tx1"/>
              </a:solidFill>
              <a:highlight>
                <a:srgbClr val="FF0000"/>
              </a:highlight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CD1D48C-20A2-CB24-4B47-9272812FB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162" y="3079388"/>
            <a:ext cx="8650988" cy="6293222"/>
          </a:xfrm>
        </p:spPr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TwitterChirp"/>
              </a:rPr>
              <a:t>Forex: 1 | 5 | 9</a:t>
            </a:r>
          </a:p>
          <a:p>
            <a:r>
              <a:rPr lang="en-US" sz="3600" b="0" i="0" dirty="0">
                <a:effectLst/>
                <a:latin typeface="TwitterChirp"/>
              </a:rPr>
              <a:t>Indices: 2 | 6 | 10</a:t>
            </a:r>
          </a:p>
          <a:p>
            <a:r>
              <a:rPr lang="en-US" sz="3600" b="0" i="0" dirty="0">
                <a:effectLst/>
                <a:latin typeface="TwitterChirp"/>
              </a:rPr>
              <a:t>Crypto: 4 | 8 | 12</a:t>
            </a:r>
          </a:p>
          <a:p>
            <a:r>
              <a:rPr lang="en-US" sz="3600" b="0" i="0" dirty="0">
                <a:effectLst/>
                <a:latin typeface="TwitterChirp"/>
              </a:rPr>
              <a:t>Commodities: 2 | 6 | 10</a:t>
            </a:r>
          </a:p>
          <a:p>
            <a:r>
              <a:rPr lang="en-US" sz="3600" b="0" i="0" dirty="0">
                <a:effectLst/>
                <a:highlight>
                  <a:srgbClr val="800080"/>
                </a:highlight>
                <a:latin typeface="TwitterChirp"/>
              </a:rPr>
              <a:t>Purge times are: 1 | 3 | 6 | 9</a:t>
            </a:r>
            <a:r>
              <a:rPr lang="en-US" sz="3600" dirty="0">
                <a:highlight>
                  <a:srgbClr val="800080"/>
                </a:highlight>
                <a:latin typeface="TwitterChirp"/>
              </a:rPr>
              <a:t>  (Turtle Soup)</a:t>
            </a:r>
            <a:endParaRPr lang="en-US" sz="3600" b="0" i="0" dirty="0">
              <a:effectLst/>
              <a:highlight>
                <a:srgbClr val="800080"/>
              </a:highlight>
              <a:latin typeface="TwitterChirp"/>
            </a:endParaRPr>
          </a:p>
          <a:p>
            <a:pPr marL="0" indent="0">
              <a:buNone/>
            </a:pPr>
            <a:r>
              <a:rPr lang="en-US" sz="3600" dirty="0">
                <a:highlight>
                  <a:srgbClr val="FF0000"/>
                </a:highlight>
                <a:latin typeface="TwitterChirp"/>
              </a:rPr>
              <a:t>Try to </a:t>
            </a:r>
            <a:r>
              <a:rPr lang="en-US" sz="3600" dirty="0" err="1">
                <a:highlight>
                  <a:srgbClr val="FF0000"/>
                </a:highlight>
                <a:latin typeface="TwitterChirp"/>
              </a:rPr>
              <a:t>Backtest</a:t>
            </a:r>
            <a:r>
              <a:rPr lang="en-US" sz="3600" dirty="0">
                <a:highlight>
                  <a:srgbClr val="FF0000"/>
                </a:highlight>
                <a:latin typeface="TwitterChirp"/>
              </a:rPr>
              <a:t> </a:t>
            </a:r>
            <a:r>
              <a:rPr lang="en-US" sz="3600" b="1" u="sng" dirty="0">
                <a:highlight>
                  <a:srgbClr val="FF0000"/>
                </a:highlight>
                <a:latin typeface="TwitterChirp"/>
              </a:rPr>
              <a:t>9AM model</a:t>
            </a:r>
          </a:p>
          <a:p>
            <a:pPr marL="1307306" lvl="1" indent="-857250">
              <a:buFont typeface="+mj-lt"/>
              <a:buAutoNum type="romanUcPeriod"/>
            </a:pPr>
            <a:r>
              <a:rPr lang="en-US" sz="3375" b="0" i="0" dirty="0">
                <a:effectLst/>
                <a:latin typeface="TwitterChirp"/>
              </a:rPr>
              <a:t>5am Fix Candle Range</a:t>
            </a:r>
          </a:p>
          <a:p>
            <a:pPr marL="1307306" lvl="1" indent="-857250">
              <a:buFont typeface="+mj-lt"/>
              <a:buAutoNum type="romanUcPeriod"/>
            </a:pPr>
            <a:r>
              <a:rPr lang="en-US" sz="3375" dirty="0">
                <a:latin typeface="TwitterChirp"/>
              </a:rPr>
              <a:t>9am Purge</a:t>
            </a:r>
            <a:endParaRPr lang="en-US" sz="3375" b="0" i="0" dirty="0">
              <a:effectLst/>
              <a:latin typeface="TwitterChirp"/>
            </a:endParaRPr>
          </a:p>
          <a:p>
            <a:endParaRPr lang="en-US" sz="3600" dirty="0"/>
          </a:p>
          <a:p>
            <a:pPr marL="0" indent="0">
              <a:buNone/>
            </a:pP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649191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ตัวเชื่อมต่อตรง 39">
            <a:extLst>
              <a:ext uri="{FF2B5EF4-FFF2-40B4-BE49-F238E27FC236}">
                <a16:creationId xmlns:a16="http://schemas.microsoft.com/office/drawing/2014/main" id="{9271EB93-0332-9339-68C0-882E77A5F847}"/>
              </a:ext>
            </a:extLst>
          </p:cNvPr>
          <p:cNvCxnSpPr>
            <a:cxnSpLocks/>
          </p:cNvCxnSpPr>
          <p:nvPr/>
        </p:nvCxnSpPr>
        <p:spPr>
          <a:xfrm>
            <a:off x="8582261" y="4564260"/>
            <a:ext cx="0" cy="1412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ตัวเชื่อมต่อตรง 37">
            <a:extLst>
              <a:ext uri="{FF2B5EF4-FFF2-40B4-BE49-F238E27FC236}">
                <a16:creationId xmlns:a16="http://schemas.microsoft.com/office/drawing/2014/main" id="{8CFC82E3-F4C7-AF41-39D3-C5BF9E67B91B}"/>
              </a:ext>
            </a:extLst>
          </p:cNvPr>
          <p:cNvCxnSpPr>
            <a:cxnSpLocks/>
          </p:cNvCxnSpPr>
          <p:nvPr/>
        </p:nvCxnSpPr>
        <p:spPr>
          <a:xfrm>
            <a:off x="8986544" y="4785121"/>
            <a:ext cx="0" cy="20252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A42133AC-6E82-EDCA-6F9C-6D5FF38CEDB9}"/>
              </a:ext>
            </a:extLst>
          </p:cNvPr>
          <p:cNvCxnSpPr>
            <a:cxnSpLocks/>
          </p:cNvCxnSpPr>
          <p:nvPr/>
        </p:nvCxnSpPr>
        <p:spPr>
          <a:xfrm>
            <a:off x="9376951" y="4804171"/>
            <a:ext cx="0" cy="2796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>
            <a:extLst>
              <a:ext uri="{FF2B5EF4-FFF2-40B4-BE49-F238E27FC236}">
                <a16:creationId xmlns:a16="http://schemas.microsoft.com/office/drawing/2014/main" id="{DB6C9D2A-4573-1772-F7A5-01099CFFFC65}"/>
              </a:ext>
            </a:extLst>
          </p:cNvPr>
          <p:cNvCxnSpPr>
            <a:cxnSpLocks/>
          </p:cNvCxnSpPr>
          <p:nvPr/>
        </p:nvCxnSpPr>
        <p:spPr>
          <a:xfrm>
            <a:off x="8176801" y="2403871"/>
            <a:ext cx="0" cy="3320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>
            <a:extLst>
              <a:ext uri="{FF2B5EF4-FFF2-40B4-BE49-F238E27FC236}">
                <a16:creationId xmlns:a16="http://schemas.microsoft.com/office/drawing/2014/main" id="{DBC863C5-6A88-6CB2-D854-B30B3698C683}"/>
              </a:ext>
            </a:extLst>
          </p:cNvPr>
          <p:cNvCxnSpPr>
            <a:cxnSpLocks/>
          </p:cNvCxnSpPr>
          <p:nvPr/>
        </p:nvCxnSpPr>
        <p:spPr>
          <a:xfrm>
            <a:off x="7772047" y="3223021"/>
            <a:ext cx="0" cy="12251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ตัวเชื่อมต่อตรง 29">
            <a:extLst>
              <a:ext uri="{FF2B5EF4-FFF2-40B4-BE49-F238E27FC236}">
                <a16:creationId xmlns:a16="http://schemas.microsoft.com/office/drawing/2014/main" id="{AFE46D61-6521-5896-2AF7-F3F17607AEF4}"/>
              </a:ext>
            </a:extLst>
          </p:cNvPr>
          <p:cNvCxnSpPr>
            <a:cxnSpLocks/>
          </p:cNvCxnSpPr>
          <p:nvPr/>
        </p:nvCxnSpPr>
        <p:spPr>
          <a:xfrm>
            <a:off x="7376524" y="3921918"/>
            <a:ext cx="0" cy="1869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>
            <a:extLst>
              <a:ext uri="{FF2B5EF4-FFF2-40B4-BE49-F238E27FC236}">
                <a16:creationId xmlns:a16="http://schemas.microsoft.com/office/drawing/2014/main" id="{FF95E7C6-06BC-6C0B-69B3-B7EEE6FB3BAB}"/>
              </a:ext>
            </a:extLst>
          </p:cNvPr>
          <p:cNvCxnSpPr>
            <a:cxnSpLocks/>
          </p:cNvCxnSpPr>
          <p:nvPr/>
        </p:nvCxnSpPr>
        <p:spPr>
          <a:xfrm>
            <a:off x="6943784" y="4219575"/>
            <a:ext cx="0" cy="1757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ตัวเชื่อมต่อตรง 25">
            <a:extLst>
              <a:ext uri="{FF2B5EF4-FFF2-40B4-BE49-F238E27FC236}">
                <a16:creationId xmlns:a16="http://schemas.microsoft.com/office/drawing/2014/main" id="{F8CE0F4F-F7C7-3F6A-0642-8CB06B25648A}"/>
              </a:ext>
            </a:extLst>
          </p:cNvPr>
          <p:cNvCxnSpPr>
            <a:cxnSpLocks/>
          </p:cNvCxnSpPr>
          <p:nvPr/>
        </p:nvCxnSpPr>
        <p:spPr>
          <a:xfrm>
            <a:off x="6569056" y="2702718"/>
            <a:ext cx="0" cy="4221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B9EA94DB-2501-16B8-77DF-35821240D443}"/>
              </a:ext>
            </a:extLst>
          </p:cNvPr>
          <p:cNvCxnSpPr>
            <a:cxnSpLocks/>
          </p:cNvCxnSpPr>
          <p:nvPr/>
        </p:nvCxnSpPr>
        <p:spPr>
          <a:xfrm>
            <a:off x="3795712" y="3364706"/>
            <a:ext cx="0" cy="1640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050EA971-ED9B-5113-2605-3EB5D5CF78BA}"/>
              </a:ext>
            </a:extLst>
          </p:cNvPr>
          <p:cNvCxnSpPr>
            <a:cxnSpLocks/>
          </p:cNvCxnSpPr>
          <p:nvPr/>
        </p:nvCxnSpPr>
        <p:spPr>
          <a:xfrm>
            <a:off x="2886074" y="4448175"/>
            <a:ext cx="0" cy="2362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6BD09262-DDB2-ED49-812B-330F974C106E}"/>
              </a:ext>
            </a:extLst>
          </p:cNvPr>
          <p:cNvCxnSpPr>
            <a:cxnSpLocks/>
          </p:cNvCxnSpPr>
          <p:nvPr/>
        </p:nvCxnSpPr>
        <p:spPr>
          <a:xfrm>
            <a:off x="1985962" y="6286500"/>
            <a:ext cx="0" cy="141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1B13329-FA4F-DAEC-8A76-37DD30CE0F8D}"/>
              </a:ext>
            </a:extLst>
          </p:cNvPr>
          <p:cNvSpPr/>
          <p:nvPr/>
        </p:nvSpPr>
        <p:spPr>
          <a:xfrm>
            <a:off x="876300" y="4219575"/>
            <a:ext cx="600075" cy="277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DAC8011-5BB5-06F4-7578-4240B7C42696}"/>
              </a:ext>
            </a:extLst>
          </p:cNvPr>
          <p:cNvSpPr/>
          <p:nvPr/>
        </p:nvSpPr>
        <p:spPr>
          <a:xfrm>
            <a:off x="2619375" y="4686300"/>
            <a:ext cx="600075" cy="17811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7CA227B9-A8E0-EAF7-FE4E-805675D33311}"/>
              </a:ext>
            </a:extLst>
          </p:cNvPr>
          <p:cNvSpPr/>
          <p:nvPr/>
        </p:nvSpPr>
        <p:spPr>
          <a:xfrm>
            <a:off x="3505200" y="3629025"/>
            <a:ext cx="600075" cy="10572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FE1F8D-CAA8-DB15-0248-4ABAE7011EA0}"/>
              </a:ext>
            </a:extLst>
          </p:cNvPr>
          <p:cNvSpPr/>
          <p:nvPr/>
        </p:nvSpPr>
        <p:spPr>
          <a:xfrm>
            <a:off x="1704975" y="6467476"/>
            <a:ext cx="600075" cy="4762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7E3A6B5A-AE13-0D4A-E530-5491BF39001B}"/>
              </a:ext>
            </a:extLst>
          </p:cNvPr>
          <p:cNvSpPr/>
          <p:nvPr/>
        </p:nvSpPr>
        <p:spPr>
          <a:xfrm>
            <a:off x="6432511" y="2805112"/>
            <a:ext cx="273090" cy="1881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1B35C4B5-32CE-7561-D9D5-1AA67ACA6FBD}"/>
              </a:ext>
            </a:extLst>
          </p:cNvPr>
          <p:cNvSpPr/>
          <p:nvPr/>
        </p:nvSpPr>
        <p:spPr>
          <a:xfrm>
            <a:off x="8031084" y="3910012"/>
            <a:ext cx="273090" cy="167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2CA6CF02-E6BF-6029-604D-0CE3760176B5}"/>
              </a:ext>
            </a:extLst>
          </p:cNvPr>
          <p:cNvSpPr/>
          <p:nvPr/>
        </p:nvSpPr>
        <p:spPr>
          <a:xfrm>
            <a:off x="9236055" y="5976937"/>
            <a:ext cx="273090" cy="1366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24F417C7-441E-BB82-1EAE-671ECF1F9D5A}"/>
              </a:ext>
            </a:extLst>
          </p:cNvPr>
          <p:cNvSpPr/>
          <p:nvPr/>
        </p:nvSpPr>
        <p:spPr>
          <a:xfrm>
            <a:off x="8855173" y="5024437"/>
            <a:ext cx="273090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C3686981-0322-ECC9-39F9-C4049A0F60EB}"/>
              </a:ext>
            </a:extLst>
          </p:cNvPr>
          <p:cNvSpPr/>
          <p:nvPr/>
        </p:nvSpPr>
        <p:spPr>
          <a:xfrm>
            <a:off x="8445716" y="5024437"/>
            <a:ext cx="273090" cy="5572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F60086C8-68A7-2513-892D-84C4A6269F29}"/>
              </a:ext>
            </a:extLst>
          </p:cNvPr>
          <p:cNvSpPr/>
          <p:nvPr/>
        </p:nvSpPr>
        <p:spPr>
          <a:xfrm>
            <a:off x="7635502" y="3921918"/>
            <a:ext cx="273090" cy="2976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B9005845-9AB7-FECB-97AB-A2855B499456}"/>
              </a:ext>
            </a:extLst>
          </p:cNvPr>
          <p:cNvSpPr/>
          <p:nvPr/>
        </p:nvSpPr>
        <p:spPr>
          <a:xfrm>
            <a:off x="7239920" y="4219575"/>
            <a:ext cx="273090" cy="8048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D5B08935-2E0B-17B4-3962-6DD61D0A06EF}"/>
              </a:ext>
            </a:extLst>
          </p:cNvPr>
          <p:cNvSpPr/>
          <p:nvPr/>
        </p:nvSpPr>
        <p:spPr>
          <a:xfrm>
            <a:off x="6819958" y="4662488"/>
            <a:ext cx="273090" cy="361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70064F82-E655-97E8-F1E0-E1F8D5A447E7}"/>
              </a:ext>
            </a:extLst>
          </p:cNvPr>
          <p:cNvCxnSpPr/>
          <p:nvPr/>
        </p:nvCxnSpPr>
        <p:spPr>
          <a:xfrm>
            <a:off x="1176337" y="3910012"/>
            <a:ext cx="0" cy="34337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ตัวเชื่อมต่อตรง 42">
            <a:extLst>
              <a:ext uri="{FF2B5EF4-FFF2-40B4-BE49-F238E27FC236}">
                <a16:creationId xmlns:a16="http://schemas.microsoft.com/office/drawing/2014/main" id="{416C3A78-C9F5-8C8D-EAD8-099771653333}"/>
              </a:ext>
            </a:extLst>
          </p:cNvPr>
          <p:cNvCxnSpPr/>
          <p:nvPr/>
        </p:nvCxnSpPr>
        <p:spPr>
          <a:xfrm>
            <a:off x="1176337" y="7343775"/>
            <a:ext cx="23955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ตัวเชื่อมต่อตรง 43">
            <a:extLst>
              <a:ext uri="{FF2B5EF4-FFF2-40B4-BE49-F238E27FC236}">
                <a16:creationId xmlns:a16="http://schemas.microsoft.com/office/drawing/2014/main" id="{BB0ECD30-069A-F04F-01BB-5AE93CB5C390}"/>
              </a:ext>
            </a:extLst>
          </p:cNvPr>
          <p:cNvCxnSpPr>
            <a:cxnSpLocks/>
          </p:cNvCxnSpPr>
          <p:nvPr/>
        </p:nvCxnSpPr>
        <p:spPr>
          <a:xfrm>
            <a:off x="1176337" y="3864173"/>
            <a:ext cx="21574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ตัวเชื่อมต่อตรง 45">
            <a:extLst>
              <a:ext uri="{FF2B5EF4-FFF2-40B4-BE49-F238E27FC236}">
                <a16:creationId xmlns:a16="http://schemas.microsoft.com/office/drawing/2014/main" id="{4FB4E16D-3866-401D-188C-60FCE07124DC}"/>
              </a:ext>
            </a:extLst>
          </p:cNvPr>
          <p:cNvCxnSpPr>
            <a:cxnSpLocks/>
          </p:cNvCxnSpPr>
          <p:nvPr/>
        </p:nvCxnSpPr>
        <p:spPr>
          <a:xfrm>
            <a:off x="6527761" y="2709266"/>
            <a:ext cx="21574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ตัวเชื่อมต่อตรง 46">
            <a:extLst>
              <a:ext uri="{FF2B5EF4-FFF2-40B4-BE49-F238E27FC236}">
                <a16:creationId xmlns:a16="http://schemas.microsoft.com/office/drawing/2014/main" id="{160F565B-DACA-A7D7-24EB-CB1CFC316F68}"/>
              </a:ext>
            </a:extLst>
          </p:cNvPr>
          <p:cNvCxnSpPr>
            <a:cxnSpLocks/>
          </p:cNvCxnSpPr>
          <p:nvPr/>
        </p:nvCxnSpPr>
        <p:spPr>
          <a:xfrm>
            <a:off x="6527760" y="6938366"/>
            <a:ext cx="24587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6469BF73-E434-E9F6-0340-EF3BE101659D}"/>
              </a:ext>
            </a:extLst>
          </p:cNvPr>
          <p:cNvSpPr txBox="1"/>
          <p:nvPr/>
        </p:nvSpPr>
        <p:spPr>
          <a:xfrm>
            <a:off x="598882" y="852131"/>
            <a:ext cx="59459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ตัวอย่างการกำหนด </a:t>
            </a:r>
            <a:r>
              <a:rPr lang="en-US" sz="40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Candle Range H4</a:t>
            </a:r>
            <a:endParaRPr lang="th-TH" sz="40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id="{38136056-46FE-5DE3-EE99-6D23B521A74B}"/>
              </a:ext>
            </a:extLst>
          </p:cNvPr>
          <p:cNvSpPr txBox="1"/>
          <p:nvPr/>
        </p:nvSpPr>
        <p:spPr>
          <a:xfrm>
            <a:off x="5771650" y="2486500"/>
            <a:ext cx="95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High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4A805C48-8266-5089-16A7-D5B34AFF80CA}"/>
              </a:ext>
            </a:extLst>
          </p:cNvPr>
          <p:cNvSpPr txBox="1"/>
          <p:nvPr/>
        </p:nvSpPr>
        <p:spPr>
          <a:xfrm>
            <a:off x="429551" y="7142202"/>
            <a:ext cx="95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Low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9768F862-C619-4A04-BAC7-67574D74C82F}"/>
              </a:ext>
            </a:extLst>
          </p:cNvPr>
          <p:cNvSpPr txBox="1"/>
          <p:nvPr/>
        </p:nvSpPr>
        <p:spPr>
          <a:xfrm>
            <a:off x="5618761" y="6724651"/>
            <a:ext cx="95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Low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22450D58-2CEC-9AD0-7B54-4E74196B9688}"/>
              </a:ext>
            </a:extLst>
          </p:cNvPr>
          <p:cNvSpPr txBox="1"/>
          <p:nvPr/>
        </p:nvSpPr>
        <p:spPr>
          <a:xfrm>
            <a:off x="3476044" y="6475690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บ่ายโมง</a:t>
            </a: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D3145EB-0404-5BCD-002B-6F8D6FA7F5F1}"/>
              </a:ext>
            </a:extLst>
          </p:cNvPr>
          <p:cNvSpPr txBox="1"/>
          <p:nvPr/>
        </p:nvSpPr>
        <p:spPr>
          <a:xfrm>
            <a:off x="921489" y="5534204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5 โมง</a:t>
            </a:r>
          </a:p>
        </p:txBody>
      </p:sp>
      <p:sp>
        <p:nvSpPr>
          <p:cNvPr id="57" name="กล่องข้อความ 56">
            <a:extLst>
              <a:ext uri="{FF2B5EF4-FFF2-40B4-BE49-F238E27FC236}">
                <a16:creationId xmlns:a16="http://schemas.microsoft.com/office/drawing/2014/main" id="{A400DE5C-3E68-A26A-9961-646B58214AD9}"/>
              </a:ext>
            </a:extLst>
          </p:cNvPr>
          <p:cNvSpPr txBox="1"/>
          <p:nvPr/>
        </p:nvSpPr>
        <p:spPr>
          <a:xfrm>
            <a:off x="1749265" y="6534653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3 ทุ่ม</a:t>
            </a:r>
            <a:endParaRPr lang="th-TH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8" name="กล่องข้อความ 57">
            <a:extLst>
              <a:ext uri="{FF2B5EF4-FFF2-40B4-BE49-F238E27FC236}">
                <a16:creationId xmlns:a16="http://schemas.microsoft.com/office/drawing/2014/main" id="{EC0E6027-331B-9422-2A16-AA7EC29B4281}"/>
              </a:ext>
            </a:extLst>
          </p:cNvPr>
          <p:cNvSpPr txBox="1"/>
          <p:nvPr/>
        </p:nvSpPr>
        <p:spPr>
          <a:xfrm>
            <a:off x="2699289" y="5386089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ตี</a:t>
            </a: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1</a:t>
            </a:r>
            <a:endParaRPr lang="th-TH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B10B5E6D-B37D-6BBB-2D5D-195AB9C21416}"/>
              </a:ext>
            </a:extLst>
          </p:cNvPr>
          <p:cNvSpPr/>
          <p:nvPr/>
        </p:nvSpPr>
        <p:spPr>
          <a:xfrm>
            <a:off x="1796770" y="7465458"/>
            <a:ext cx="361911" cy="3970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2" name="กล่องข้อความ 61">
            <a:extLst>
              <a:ext uri="{FF2B5EF4-FFF2-40B4-BE49-F238E27FC236}">
                <a16:creationId xmlns:a16="http://schemas.microsoft.com/office/drawing/2014/main" id="{21866BC1-39BA-1185-5706-046B700E9832}"/>
              </a:ext>
            </a:extLst>
          </p:cNvPr>
          <p:cNvSpPr txBox="1"/>
          <p:nvPr/>
        </p:nvSpPr>
        <p:spPr>
          <a:xfrm>
            <a:off x="1410509" y="8048625"/>
            <a:ext cx="308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Mitigation </a:t>
            </a:r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กับ </a:t>
            </a: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HTF POI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A5CC08CC-0A05-18BD-2839-292A94BB30AE}"/>
              </a:ext>
            </a:extLst>
          </p:cNvPr>
          <p:cNvSpPr txBox="1"/>
          <p:nvPr/>
        </p:nvSpPr>
        <p:spPr>
          <a:xfrm>
            <a:off x="7310959" y="2009301"/>
            <a:ext cx="308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Mitigation </a:t>
            </a:r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กับ </a:t>
            </a: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HTF POI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C3747174-0214-6402-A68D-A15BC1BF659A}"/>
              </a:ext>
            </a:extLst>
          </p:cNvPr>
          <p:cNvSpPr/>
          <p:nvPr/>
        </p:nvSpPr>
        <p:spPr>
          <a:xfrm>
            <a:off x="7997545" y="2321958"/>
            <a:ext cx="361911" cy="3970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1F14BAE6-945E-3867-099F-ACBE4FF61117}"/>
              </a:ext>
            </a:extLst>
          </p:cNvPr>
          <p:cNvSpPr txBox="1"/>
          <p:nvPr/>
        </p:nvSpPr>
        <p:spPr>
          <a:xfrm>
            <a:off x="6235474" y="3531035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บ่ายโมง</a:t>
            </a: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66E295F9-F0A4-024D-9EC8-F99AE6B61281}"/>
              </a:ext>
            </a:extLst>
          </p:cNvPr>
          <p:cNvSpPr txBox="1"/>
          <p:nvPr/>
        </p:nvSpPr>
        <p:spPr>
          <a:xfrm>
            <a:off x="6714605" y="3902273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5 โมง</a:t>
            </a: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FF0E12D3-F75F-7C8A-CC6B-259825426792}"/>
              </a:ext>
            </a:extLst>
          </p:cNvPr>
          <p:cNvSpPr txBox="1"/>
          <p:nvPr/>
        </p:nvSpPr>
        <p:spPr>
          <a:xfrm>
            <a:off x="7067030" y="3511748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3 ทุ่ม</a:t>
            </a:r>
            <a:endParaRPr lang="th-TH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8" name="กล่องข้อความ 67">
            <a:extLst>
              <a:ext uri="{FF2B5EF4-FFF2-40B4-BE49-F238E27FC236}">
                <a16:creationId xmlns:a16="http://schemas.microsoft.com/office/drawing/2014/main" id="{DE6DC757-6D26-4E9F-CAD6-6C13D7DF381F}"/>
              </a:ext>
            </a:extLst>
          </p:cNvPr>
          <p:cNvSpPr txBox="1"/>
          <p:nvPr/>
        </p:nvSpPr>
        <p:spPr>
          <a:xfrm>
            <a:off x="7571855" y="2892623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ตี</a:t>
            </a: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1</a:t>
            </a:r>
            <a:endParaRPr lang="th-TH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9" name="กล่องข้อความ 68">
            <a:extLst>
              <a:ext uri="{FF2B5EF4-FFF2-40B4-BE49-F238E27FC236}">
                <a16:creationId xmlns:a16="http://schemas.microsoft.com/office/drawing/2014/main" id="{F82F5ECD-37D9-EA90-1735-8D324DEF5AF1}"/>
              </a:ext>
            </a:extLst>
          </p:cNvPr>
          <p:cNvSpPr txBox="1"/>
          <p:nvPr/>
        </p:nvSpPr>
        <p:spPr>
          <a:xfrm>
            <a:off x="7972240" y="3863101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ตี</a:t>
            </a: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4</a:t>
            </a:r>
            <a:endParaRPr lang="th-TH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0A49A555-239E-5241-A5A6-F54E4CD762F9}"/>
              </a:ext>
            </a:extLst>
          </p:cNvPr>
          <p:cNvSpPr txBox="1"/>
          <p:nvPr/>
        </p:nvSpPr>
        <p:spPr>
          <a:xfrm>
            <a:off x="380500" y="3619975"/>
            <a:ext cx="95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High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71" name="กล่องข้อความ 70">
            <a:extLst>
              <a:ext uri="{FF2B5EF4-FFF2-40B4-BE49-F238E27FC236}">
                <a16:creationId xmlns:a16="http://schemas.microsoft.com/office/drawing/2014/main" id="{85765B48-6C87-2089-BC93-94A89054A036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7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88AFE09-6B6B-0D16-ADC7-C8E820AF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30BC66E-416A-60E2-852E-D3A15104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C3B5D94-E506-95B8-E82F-179AEB41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725"/>
            <a:ext cx="10277475" cy="1177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67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7BEBD-6620-B708-971C-31284BAE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296E9E6-2AF4-6677-AE16-90533815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764F5EE-AB94-C909-664A-0654E26FB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5A58DF5-0CAF-3E79-38A5-4D690809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59"/>
          <a:stretch/>
        </p:blipFill>
        <p:spPr>
          <a:xfrm>
            <a:off x="0" y="1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78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ตัวเชื่อมต่อตรง 39">
            <a:extLst>
              <a:ext uri="{FF2B5EF4-FFF2-40B4-BE49-F238E27FC236}">
                <a16:creationId xmlns:a16="http://schemas.microsoft.com/office/drawing/2014/main" id="{9271EB93-0332-9339-68C0-882E77A5F847}"/>
              </a:ext>
            </a:extLst>
          </p:cNvPr>
          <p:cNvCxnSpPr>
            <a:cxnSpLocks/>
          </p:cNvCxnSpPr>
          <p:nvPr/>
        </p:nvCxnSpPr>
        <p:spPr>
          <a:xfrm>
            <a:off x="8582261" y="4564260"/>
            <a:ext cx="0" cy="1412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ตัวเชื่อมต่อตรง 37">
            <a:extLst>
              <a:ext uri="{FF2B5EF4-FFF2-40B4-BE49-F238E27FC236}">
                <a16:creationId xmlns:a16="http://schemas.microsoft.com/office/drawing/2014/main" id="{8CFC82E3-F4C7-AF41-39D3-C5BF9E67B91B}"/>
              </a:ext>
            </a:extLst>
          </p:cNvPr>
          <p:cNvCxnSpPr>
            <a:cxnSpLocks/>
          </p:cNvCxnSpPr>
          <p:nvPr/>
        </p:nvCxnSpPr>
        <p:spPr>
          <a:xfrm>
            <a:off x="8986544" y="4785121"/>
            <a:ext cx="0" cy="20252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A42133AC-6E82-EDCA-6F9C-6D5FF38CEDB9}"/>
              </a:ext>
            </a:extLst>
          </p:cNvPr>
          <p:cNvCxnSpPr>
            <a:cxnSpLocks/>
          </p:cNvCxnSpPr>
          <p:nvPr/>
        </p:nvCxnSpPr>
        <p:spPr>
          <a:xfrm>
            <a:off x="9376951" y="4804171"/>
            <a:ext cx="0" cy="2796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>
            <a:extLst>
              <a:ext uri="{FF2B5EF4-FFF2-40B4-BE49-F238E27FC236}">
                <a16:creationId xmlns:a16="http://schemas.microsoft.com/office/drawing/2014/main" id="{DB6C9D2A-4573-1772-F7A5-01099CFFFC65}"/>
              </a:ext>
            </a:extLst>
          </p:cNvPr>
          <p:cNvCxnSpPr>
            <a:cxnSpLocks/>
          </p:cNvCxnSpPr>
          <p:nvPr/>
        </p:nvCxnSpPr>
        <p:spPr>
          <a:xfrm>
            <a:off x="8176801" y="2403871"/>
            <a:ext cx="0" cy="3320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>
            <a:extLst>
              <a:ext uri="{FF2B5EF4-FFF2-40B4-BE49-F238E27FC236}">
                <a16:creationId xmlns:a16="http://schemas.microsoft.com/office/drawing/2014/main" id="{DBC863C5-6A88-6CB2-D854-B30B3698C683}"/>
              </a:ext>
            </a:extLst>
          </p:cNvPr>
          <p:cNvCxnSpPr>
            <a:cxnSpLocks/>
          </p:cNvCxnSpPr>
          <p:nvPr/>
        </p:nvCxnSpPr>
        <p:spPr>
          <a:xfrm>
            <a:off x="7772047" y="3223021"/>
            <a:ext cx="0" cy="12251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ตัวเชื่อมต่อตรง 29">
            <a:extLst>
              <a:ext uri="{FF2B5EF4-FFF2-40B4-BE49-F238E27FC236}">
                <a16:creationId xmlns:a16="http://schemas.microsoft.com/office/drawing/2014/main" id="{AFE46D61-6521-5896-2AF7-F3F17607AEF4}"/>
              </a:ext>
            </a:extLst>
          </p:cNvPr>
          <p:cNvCxnSpPr>
            <a:cxnSpLocks/>
          </p:cNvCxnSpPr>
          <p:nvPr/>
        </p:nvCxnSpPr>
        <p:spPr>
          <a:xfrm>
            <a:off x="7376524" y="3921918"/>
            <a:ext cx="0" cy="1869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>
            <a:extLst>
              <a:ext uri="{FF2B5EF4-FFF2-40B4-BE49-F238E27FC236}">
                <a16:creationId xmlns:a16="http://schemas.microsoft.com/office/drawing/2014/main" id="{FF95E7C6-06BC-6C0B-69B3-B7EEE6FB3BAB}"/>
              </a:ext>
            </a:extLst>
          </p:cNvPr>
          <p:cNvCxnSpPr>
            <a:cxnSpLocks/>
          </p:cNvCxnSpPr>
          <p:nvPr/>
        </p:nvCxnSpPr>
        <p:spPr>
          <a:xfrm>
            <a:off x="6943784" y="4219575"/>
            <a:ext cx="0" cy="1757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ตัวเชื่อมต่อตรง 25">
            <a:extLst>
              <a:ext uri="{FF2B5EF4-FFF2-40B4-BE49-F238E27FC236}">
                <a16:creationId xmlns:a16="http://schemas.microsoft.com/office/drawing/2014/main" id="{F8CE0F4F-F7C7-3F6A-0642-8CB06B25648A}"/>
              </a:ext>
            </a:extLst>
          </p:cNvPr>
          <p:cNvCxnSpPr>
            <a:cxnSpLocks/>
          </p:cNvCxnSpPr>
          <p:nvPr/>
        </p:nvCxnSpPr>
        <p:spPr>
          <a:xfrm>
            <a:off x="6569056" y="2702718"/>
            <a:ext cx="0" cy="4221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B9EA94DB-2501-16B8-77DF-35821240D443}"/>
              </a:ext>
            </a:extLst>
          </p:cNvPr>
          <p:cNvCxnSpPr>
            <a:cxnSpLocks/>
          </p:cNvCxnSpPr>
          <p:nvPr/>
        </p:nvCxnSpPr>
        <p:spPr>
          <a:xfrm>
            <a:off x="3795712" y="3364706"/>
            <a:ext cx="0" cy="1640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050EA971-ED9B-5113-2605-3EB5D5CF78BA}"/>
              </a:ext>
            </a:extLst>
          </p:cNvPr>
          <p:cNvCxnSpPr>
            <a:cxnSpLocks/>
          </p:cNvCxnSpPr>
          <p:nvPr/>
        </p:nvCxnSpPr>
        <p:spPr>
          <a:xfrm>
            <a:off x="2886074" y="4448175"/>
            <a:ext cx="0" cy="2362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6BD09262-DDB2-ED49-812B-330F974C106E}"/>
              </a:ext>
            </a:extLst>
          </p:cNvPr>
          <p:cNvCxnSpPr>
            <a:cxnSpLocks/>
          </p:cNvCxnSpPr>
          <p:nvPr/>
        </p:nvCxnSpPr>
        <p:spPr>
          <a:xfrm>
            <a:off x="1985962" y="6286500"/>
            <a:ext cx="0" cy="1419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1B13329-FA4F-DAEC-8A76-37DD30CE0F8D}"/>
              </a:ext>
            </a:extLst>
          </p:cNvPr>
          <p:cNvSpPr/>
          <p:nvPr/>
        </p:nvSpPr>
        <p:spPr>
          <a:xfrm>
            <a:off x="876300" y="4219575"/>
            <a:ext cx="600075" cy="277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DAC8011-5BB5-06F4-7578-4240B7C42696}"/>
              </a:ext>
            </a:extLst>
          </p:cNvPr>
          <p:cNvSpPr/>
          <p:nvPr/>
        </p:nvSpPr>
        <p:spPr>
          <a:xfrm>
            <a:off x="2619375" y="4686300"/>
            <a:ext cx="600075" cy="17811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7CA227B9-A8E0-EAF7-FE4E-805675D33311}"/>
              </a:ext>
            </a:extLst>
          </p:cNvPr>
          <p:cNvSpPr/>
          <p:nvPr/>
        </p:nvSpPr>
        <p:spPr>
          <a:xfrm>
            <a:off x="3505200" y="3629025"/>
            <a:ext cx="600075" cy="10572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0FE1F8D-CAA8-DB15-0248-4ABAE7011EA0}"/>
              </a:ext>
            </a:extLst>
          </p:cNvPr>
          <p:cNvSpPr/>
          <p:nvPr/>
        </p:nvSpPr>
        <p:spPr>
          <a:xfrm>
            <a:off x="1704975" y="6467476"/>
            <a:ext cx="600075" cy="4762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7E3A6B5A-AE13-0D4A-E530-5491BF39001B}"/>
              </a:ext>
            </a:extLst>
          </p:cNvPr>
          <p:cNvSpPr/>
          <p:nvPr/>
        </p:nvSpPr>
        <p:spPr>
          <a:xfrm>
            <a:off x="6432511" y="2805112"/>
            <a:ext cx="273090" cy="1881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1B35C4B5-32CE-7561-D9D5-1AA67ACA6FBD}"/>
              </a:ext>
            </a:extLst>
          </p:cNvPr>
          <p:cNvSpPr/>
          <p:nvPr/>
        </p:nvSpPr>
        <p:spPr>
          <a:xfrm>
            <a:off x="8031084" y="3910012"/>
            <a:ext cx="273090" cy="1671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2CA6CF02-E6BF-6029-604D-0CE3760176B5}"/>
              </a:ext>
            </a:extLst>
          </p:cNvPr>
          <p:cNvSpPr/>
          <p:nvPr/>
        </p:nvSpPr>
        <p:spPr>
          <a:xfrm>
            <a:off x="9236055" y="5976937"/>
            <a:ext cx="273090" cy="1366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24F417C7-441E-BB82-1EAE-671ECF1F9D5A}"/>
              </a:ext>
            </a:extLst>
          </p:cNvPr>
          <p:cNvSpPr/>
          <p:nvPr/>
        </p:nvSpPr>
        <p:spPr>
          <a:xfrm>
            <a:off x="8855173" y="5024437"/>
            <a:ext cx="273090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C3686981-0322-ECC9-39F9-C4049A0F60EB}"/>
              </a:ext>
            </a:extLst>
          </p:cNvPr>
          <p:cNvSpPr/>
          <p:nvPr/>
        </p:nvSpPr>
        <p:spPr>
          <a:xfrm>
            <a:off x="8445716" y="5024437"/>
            <a:ext cx="273090" cy="5572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F60086C8-68A7-2513-892D-84C4A6269F29}"/>
              </a:ext>
            </a:extLst>
          </p:cNvPr>
          <p:cNvSpPr/>
          <p:nvPr/>
        </p:nvSpPr>
        <p:spPr>
          <a:xfrm>
            <a:off x="7635502" y="3921918"/>
            <a:ext cx="273090" cy="2976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B9005845-9AB7-FECB-97AB-A2855B499456}"/>
              </a:ext>
            </a:extLst>
          </p:cNvPr>
          <p:cNvSpPr/>
          <p:nvPr/>
        </p:nvSpPr>
        <p:spPr>
          <a:xfrm>
            <a:off x="7239920" y="4219575"/>
            <a:ext cx="273090" cy="8048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D5B08935-2E0B-17B4-3962-6DD61D0A06EF}"/>
              </a:ext>
            </a:extLst>
          </p:cNvPr>
          <p:cNvSpPr/>
          <p:nvPr/>
        </p:nvSpPr>
        <p:spPr>
          <a:xfrm>
            <a:off x="6819958" y="4662488"/>
            <a:ext cx="273090" cy="361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70064F82-E655-97E8-F1E0-E1F8D5A447E7}"/>
              </a:ext>
            </a:extLst>
          </p:cNvPr>
          <p:cNvCxnSpPr/>
          <p:nvPr/>
        </p:nvCxnSpPr>
        <p:spPr>
          <a:xfrm>
            <a:off x="1176337" y="3910012"/>
            <a:ext cx="0" cy="34337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ตัวเชื่อมต่อตรง 42">
            <a:extLst>
              <a:ext uri="{FF2B5EF4-FFF2-40B4-BE49-F238E27FC236}">
                <a16:creationId xmlns:a16="http://schemas.microsoft.com/office/drawing/2014/main" id="{416C3A78-C9F5-8C8D-EAD8-099771653333}"/>
              </a:ext>
            </a:extLst>
          </p:cNvPr>
          <p:cNvCxnSpPr/>
          <p:nvPr/>
        </p:nvCxnSpPr>
        <p:spPr>
          <a:xfrm>
            <a:off x="1176337" y="7343775"/>
            <a:ext cx="23955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ตัวเชื่อมต่อตรง 43">
            <a:extLst>
              <a:ext uri="{FF2B5EF4-FFF2-40B4-BE49-F238E27FC236}">
                <a16:creationId xmlns:a16="http://schemas.microsoft.com/office/drawing/2014/main" id="{BB0ECD30-069A-F04F-01BB-5AE93CB5C390}"/>
              </a:ext>
            </a:extLst>
          </p:cNvPr>
          <p:cNvCxnSpPr>
            <a:cxnSpLocks/>
          </p:cNvCxnSpPr>
          <p:nvPr/>
        </p:nvCxnSpPr>
        <p:spPr>
          <a:xfrm>
            <a:off x="1176337" y="3864173"/>
            <a:ext cx="21574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ตัวเชื่อมต่อตรง 45">
            <a:extLst>
              <a:ext uri="{FF2B5EF4-FFF2-40B4-BE49-F238E27FC236}">
                <a16:creationId xmlns:a16="http://schemas.microsoft.com/office/drawing/2014/main" id="{4FB4E16D-3866-401D-188C-60FCE07124DC}"/>
              </a:ext>
            </a:extLst>
          </p:cNvPr>
          <p:cNvCxnSpPr>
            <a:cxnSpLocks/>
          </p:cNvCxnSpPr>
          <p:nvPr/>
        </p:nvCxnSpPr>
        <p:spPr>
          <a:xfrm>
            <a:off x="6527761" y="2709266"/>
            <a:ext cx="21574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ตัวเชื่อมต่อตรง 46">
            <a:extLst>
              <a:ext uri="{FF2B5EF4-FFF2-40B4-BE49-F238E27FC236}">
                <a16:creationId xmlns:a16="http://schemas.microsoft.com/office/drawing/2014/main" id="{160F565B-DACA-A7D7-24EB-CB1CFC316F68}"/>
              </a:ext>
            </a:extLst>
          </p:cNvPr>
          <p:cNvCxnSpPr>
            <a:cxnSpLocks/>
          </p:cNvCxnSpPr>
          <p:nvPr/>
        </p:nvCxnSpPr>
        <p:spPr>
          <a:xfrm>
            <a:off x="6527760" y="6938366"/>
            <a:ext cx="24587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6469BF73-E434-E9F6-0340-EF3BE101659D}"/>
              </a:ext>
            </a:extLst>
          </p:cNvPr>
          <p:cNvSpPr txBox="1"/>
          <p:nvPr/>
        </p:nvSpPr>
        <p:spPr>
          <a:xfrm>
            <a:off x="623070" y="618529"/>
            <a:ext cx="59459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0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ตัวอย่างการกำหนด </a:t>
            </a:r>
            <a:r>
              <a:rPr lang="en-US" sz="4000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Candle Range Daily</a:t>
            </a:r>
            <a:endParaRPr lang="th-TH" sz="40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id="{38136056-46FE-5DE3-EE99-6D23B521A74B}"/>
              </a:ext>
            </a:extLst>
          </p:cNvPr>
          <p:cNvSpPr txBox="1"/>
          <p:nvPr/>
        </p:nvSpPr>
        <p:spPr>
          <a:xfrm>
            <a:off x="5771650" y="2486500"/>
            <a:ext cx="95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High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4A805C48-8266-5089-16A7-D5B34AFF80CA}"/>
              </a:ext>
            </a:extLst>
          </p:cNvPr>
          <p:cNvSpPr txBox="1"/>
          <p:nvPr/>
        </p:nvSpPr>
        <p:spPr>
          <a:xfrm>
            <a:off x="429551" y="7142202"/>
            <a:ext cx="95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Low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3" name="กล่องข้อความ 52">
            <a:extLst>
              <a:ext uri="{FF2B5EF4-FFF2-40B4-BE49-F238E27FC236}">
                <a16:creationId xmlns:a16="http://schemas.microsoft.com/office/drawing/2014/main" id="{9768F862-C619-4A04-BAC7-67574D74C82F}"/>
              </a:ext>
            </a:extLst>
          </p:cNvPr>
          <p:cNvSpPr txBox="1"/>
          <p:nvPr/>
        </p:nvSpPr>
        <p:spPr>
          <a:xfrm>
            <a:off x="5618761" y="6724651"/>
            <a:ext cx="95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Low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4" name="กล่องข้อความ 53">
            <a:extLst>
              <a:ext uri="{FF2B5EF4-FFF2-40B4-BE49-F238E27FC236}">
                <a16:creationId xmlns:a16="http://schemas.microsoft.com/office/drawing/2014/main" id="{22450D58-2CEC-9AD0-7B54-4E74196B9688}"/>
              </a:ext>
            </a:extLst>
          </p:cNvPr>
          <p:cNvSpPr txBox="1"/>
          <p:nvPr/>
        </p:nvSpPr>
        <p:spPr>
          <a:xfrm>
            <a:off x="856730" y="5797748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จันทร์</a:t>
            </a:r>
            <a:endParaRPr lang="th-TH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D3145EB-0404-5BCD-002B-6F8D6FA7F5F1}"/>
              </a:ext>
            </a:extLst>
          </p:cNvPr>
          <p:cNvSpPr txBox="1"/>
          <p:nvPr/>
        </p:nvSpPr>
        <p:spPr>
          <a:xfrm>
            <a:off x="1685405" y="6502598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อังคาร</a:t>
            </a:r>
          </a:p>
        </p:txBody>
      </p:sp>
      <p:sp>
        <p:nvSpPr>
          <p:cNvPr id="57" name="กล่องข้อความ 56">
            <a:extLst>
              <a:ext uri="{FF2B5EF4-FFF2-40B4-BE49-F238E27FC236}">
                <a16:creationId xmlns:a16="http://schemas.microsoft.com/office/drawing/2014/main" id="{A400DE5C-3E68-A26A-9961-646B58214AD9}"/>
              </a:ext>
            </a:extLst>
          </p:cNvPr>
          <p:cNvSpPr txBox="1"/>
          <p:nvPr/>
        </p:nvSpPr>
        <p:spPr>
          <a:xfrm>
            <a:off x="2618855" y="5559623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พุธ</a:t>
            </a:r>
          </a:p>
        </p:txBody>
      </p:sp>
      <p:sp>
        <p:nvSpPr>
          <p:cNvPr id="58" name="กล่องข้อความ 57">
            <a:extLst>
              <a:ext uri="{FF2B5EF4-FFF2-40B4-BE49-F238E27FC236}">
                <a16:creationId xmlns:a16="http://schemas.microsoft.com/office/drawing/2014/main" id="{EC0E6027-331B-9422-2A16-AA7EC29B4281}"/>
              </a:ext>
            </a:extLst>
          </p:cNvPr>
          <p:cNvSpPr txBox="1"/>
          <p:nvPr/>
        </p:nvSpPr>
        <p:spPr>
          <a:xfrm>
            <a:off x="3552305" y="3997523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พฤหัส</a:t>
            </a:r>
          </a:p>
        </p:txBody>
      </p:sp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B10B5E6D-B37D-6BBB-2D5D-195AB9C21416}"/>
              </a:ext>
            </a:extLst>
          </p:cNvPr>
          <p:cNvSpPr/>
          <p:nvPr/>
        </p:nvSpPr>
        <p:spPr>
          <a:xfrm>
            <a:off x="1796770" y="7465458"/>
            <a:ext cx="361911" cy="3970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2" name="กล่องข้อความ 61">
            <a:extLst>
              <a:ext uri="{FF2B5EF4-FFF2-40B4-BE49-F238E27FC236}">
                <a16:creationId xmlns:a16="http://schemas.microsoft.com/office/drawing/2014/main" id="{21866BC1-39BA-1185-5706-046B700E9832}"/>
              </a:ext>
            </a:extLst>
          </p:cNvPr>
          <p:cNvSpPr txBox="1"/>
          <p:nvPr/>
        </p:nvSpPr>
        <p:spPr>
          <a:xfrm>
            <a:off x="1410509" y="8048625"/>
            <a:ext cx="308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Mitigation </a:t>
            </a:r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กับ </a:t>
            </a: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HTF POI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A5CC08CC-0A05-18BD-2839-292A94BB30AE}"/>
              </a:ext>
            </a:extLst>
          </p:cNvPr>
          <p:cNvSpPr txBox="1"/>
          <p:nvPr/>
        </p:nvSpPr>
        <p:spPr>
          <a:xfrm>
            <a:off x="7310959" y="2009301"/>
            <a:ext cx="308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Mitigation </a:t>
            </a:r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กับ </a:t>
            </a:r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HTF POI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C3747174-0214-6402-A68D-A15BC1BF659A}"/>
              </a:ext>
            </a:extLst>
          </p:cNvPr>
          <p:cNvSpPr/>
          <p:nvPr/>
        </p:nvSpPr>
        <p:spPr>
          <a:xfrm>
            <a:off x="7997545" y="2321958"/>
            <a:ext cx="361911" cy="3970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1F14BAE6-945E-3867-099F-ACBE4FF61117}"/>
              </a:ext>
            </a:extLst>
          </p:cNvPr>
          <p:cNvSpPr txBox="1"/>
          <p:nvPr/>
        </p:nvSpPr>
        <p:spPr>
          <a:xfrm>
            <a:off x="6235474" y="3531035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ศุกร์</a:t>
            </a: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66E295F9-F0A4-024D-9EC8-F99AE6B61281}"/>
              </a:ext>
            </a:extLst>
          </p:cNvPr>
          <p:cNvSpPr txBox="1"/>
          <p:nvPr/>
        </p:nvSpPr>
        <p:spPr>
          <a:xfrm>
            <a:off x="6714605" y="3902273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จันทร์</a:t>
            </a:r>
            <a:endParaRPr lang="th-TH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FF0E12D3-F75F-7C8A-CC6B-259825426792}"/>
              </a:ext>
            </a:extLst>
          </p:cNvPr>
          <p:cNvSpPr txBox="1"/>
          <p:nvPr/>
        </p:nvSpPr>
        <p:spPr>
          <a:xfrm>
            <a:off x="7067030" y="3511748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อังคาร</a:t>
            </a:r>
            <a:endParaRPr lang="th-TH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8" name="กล่องข้อความ 67">
            <a:extLst>
              <a:ext uri="{FF2B5EF4-FFF2-40B4-BE49-F238E27FC236}">
                <a16:creationId xmlns:a16="http://schemas.microsoft.com/office/drawing/2014/main" id="{DE6DC757-6D26-4E9F-CAD6-6C13D7DF381F}"/>
              </a:ext>
            </a:extLst>
          </p:cNvPr>
          <p:cNvSpPr txBox="1"/>
          <p:nvPr/>
        </p:nvSpPr>
        <p:spPr>
          <a:xfrm>
            <a:off x="7571855" y="2892623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พุธ</a:t>
            </a:r>
            <a:endParaRPr lang="th-TH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9" name="กล่องข้อความ 68">
            <a:extLst>
              <a:ext uri="{FF2B5EF4-FFF2-40B4-BE49-F238E27FC236}">
                <a16:creationId xmlns:a16="http://schemas.microsoft.com/office/drawing/2014/main" id="{F82F5ECD-37D9-EA90-1735-8D324DEF5AF1}"/>
              </a:ext>
            </a:extLst>
          </p:cNvPr>
          <p:cNvSpPr txBox="1"/>
          <p:nvPr/>
        </p:nvSpPr>
        <p:spPr>
          <a:xfrm>
            <a:off x="7972240" y="3863101"/>
            <a:ext cx="188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พฤหัสบดี</a:t>
            </a:r>
          </a:p>
        </p:txBody>
      </p:sp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0A49A555-239E-5241-A5A6-F54E4CD762F9}"/>
              </a:ext>
            </a:extLst>
          </p:cNvPr>
          <p:cNvSpPr txBox="1"/>
          <p:nvPr/>
        </p:nvSpPr>
        <p:spPr>
          <a:xfrm>
            <a:off x="380500" y="3619975"/>
            <a:ext cx="95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High</a:t>
            </a:r>
            <a:endParaRPr lang="th-TH" sz="1800" dirty="0">
              <a:solidFill>
                <a:schemeClr val="tx1"/>
              </a:solidFill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71" name="กล่องข้อความ 70">
            <a:extLst>
              <a:ext uri="{FF2B5EF4-FFF2-40B4-BE49-F238E27FC236}">
                <a16:creationId xmlns:a16="http://schemas.microsoft.com/office/drawing/2014/main" id="{85765B48-6C87-2089-BC93-94A89054A036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37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รูปภาพ">
            <a:extLst>
              <a:ext uri="{FF2B5EF4-FFF2-40B4-BE49-F238E27FC236}">
                <a16:creationId xmlns:a16="http://schemas.microsoft.com/office/drawing/2014/main" id="{13C87425-2AB5-455B-F140-C5FA92FC0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17"/>
          <a:stretch/>
        </p:blipFill>
        <p:spPr bwMode="auto">
          <a:xfrm>
            <a:off x="-2" y="-235313"/>
            <a:ext cx="10287001" cy="1052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E31C90D-DE52-2D24-F0D7-694FBF8E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098" name="Picture 2" descr="รูปภาพ">
            <a:extLst>
              <a:ext uri="{FF2B5EF4-FFF2-40B4-BE49-F238E27FC236}">
                <a16:creationId xmlns:a16="http://schemas.microsoft.com/office/drawing/2014/main" id="{0520286B-74AD-57FB-F0AE-12173DEE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05"/>
            <a:ext cx="10287001" cy="863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054BD687-9F8C-91B0-C24B-999720871D98}"/>
              </a:ext>
            </a:extLst>
          </p:cNvPr>
          <p:cNvSpPr txBox="1">
            <a:spLocks/>
          </p:cNvSpPr>
          <p:nvPr/>
        </p:nvSpPr>
        <p:spPr>
          <a:xfrm>
            <a:off x="671787" y="1014847"/>
            <a:ext cx="7937303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TwitterChirp"/>
              </a:rPr>
              <a:t>Example Weekly PO3 / OLHC: </a:t>
            </a:r>
            <a:br>
              <a:rPr lang="en-US" sz="2400" dirty="0">
                <a:solidFill>
                  <a:schemeClr val="tx1"/>
                </a:solidFill>
                <a:latin typeface="TwitterChirp"/>
              </a:rPr>
            </a:br>
            <a:r>
              <a:rPr lang="en-US" sz="2400" dirty="0">
                <a:solidFill>
                  <a:schemeClr val="bg1"/>
                </a:solidFill>
                <a:latin typeface="TwitterChirp"/>
              </a:rPr>
              <a:t>~ Monday Range (Accumulation) </a:t>
            </a:r>
            <a:br>
              <a:rPr lang="en-US" sz="2400" dirty="0">
                <a:solidFill>
                  <a:schemeClr val="bg1"/>
                </a:solidFill>
                <a:latin typeface="TwitterChirp"/>
              </a:rPr>
            </a:br>
            <a:r>
              <a:rPr lang="en-US" sz="2400" dirty="0">
                <a:solidFill>
                  <a:schemeClr val="bg1"/>
                </a:solidFill>
                <a:latin typeface="TwitterChirp"/>
              </a:rPr>
              <a:t>~ Tuesday Low of the Week (Manipulation) </a:t>
            </a:r>
            <a:br>
              <a:rPr lang="en-US" sz="2400" dirty="0">
                <a:solidFill>
                  <a:schemeClr val="bg1"/>
                </a:solidFill>
                <a:latin typeface="TwitterChirp"/>
              </a:rPr>
            </a:br>
            <a:r>
              <a:rPr lang="en-US" sz="2400" dirty="0">
                <a:solidFill>
                  <a:schemeClr val="bg1"/>
                </a:solidFill>
                <a:latin typeface="TwitterChirp"/>
              </a:rPr>
              <a:t>~ Wednesday (Distribution) </a:t>
            </a:r>
            <a:br>
              <a:rPr lang="en-US" sz="2400" dirty="0">
                <a:solidFill>
                  <a:schemeClr val="bg1"/>
                </a:solidFill>
                <a:latin typeface="TwitterChirp"/>
              </a:rPr>
            </a:br>
            <a:endParaRPr lang="th-T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15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0C5DA-5FB2-D2D4-2BF2-B49590194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รูปภาพ">
            <a:extLst>
              <a:ext uri="{FF2B5EF4-FFF2-40B4-BE49-F238E27FC236}">
                <a16:creationId xmlns:a16="http://schemas.microsoft.com/office/drawing/2014/main" id="{EE590758-C4FF-19A5-3478-3184188E5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7E276D9-B114-1A53-891D-ECEC8BE3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37" y="7472797"/>
            <a:ext cx="7937303" cy="2100795"/>
          </a:xfrm>
        </p:spPr>
        <p:txBody>
          <a:bodyPr/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TwitterChirp"/>
              </a:rPr>
              <a:t>Example Weekly PO3 / OLHC: </a:t>
            </a:r>
            <a:br>
              <a:rPr lang="en-US" sz="2400" b="0" i="0" dirty="0">
                <a:solidFill>
                  <a:schemeClr val="tx1"/>
                </a:solidFill>
                <a:effectLst/>
                <a:latin typeface="TwitterChirp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TwitterChirp"/>
              </a:rPr>
              <a:t>~ Monday Range (Accumulation) </a:t>
            </a:r>
            <a:br>
              <a:rPr lang="en-US" sz="2400" b="0" i="0" dirty="0">
                <a:solidFill>
                  <a:schemeClr val="bg1"/>
                </a:solidFill>
                <a:effectLst/>
                <a:latin typeface="TwitterChirp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TwitterChirp"/>
              </a:rPr>
              <a:t>~ Tuesday Low of the Week (Manipulation) </a:t>
            </a:r>
            <a:br>
              <a:rPr lang="en-US" sz="2400" b="0" i="0" dirty="0">
                <a:solidFill>
                  <a:schemeClr val="bg1"/>
                </a:solidFill>
                <a:effectLst/>
                <a:latin typeface="TwitterChirp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TwitterChirp"/>
              </a:rPr>
              <a:t>~ Wednesday &amp; Thursday Classic Buy Candles (Distribution) </a:t>
            </a:r>
            <a:br>
              <a:rPr lang="en-US" sz="2400" b="0" i="0" dirty="0">
                <a:solidFill>
                  <a:schemeClr val="bg1"/>
                </a:solidFill>
                <a:effectLst/>
                <a:latin typeface="TwitterChirp"/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TwitterChirp"/>
              </a:rPr>
              <a:t>~ Friday High of the Week.</a:t>
            </a:r>
            <a:endParaRPr lang="th-T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0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2D26B28D-DA53-BD30-C602-44CDF237DE39}"/>
              </a:ext>
            </a:extLst>
          </p:cNvPr>
          <p:cNvGrpSpPr/>
          <p:nvPr/>
        </p:nvGrpSpPr>
        <p:grpSpPr>
          <a:xfrm>
            <a:off x="2509982" y="2684602"/>
            <a:ext cx="1219200" cy="5634182"/>
            <a:chOff x="1366982" y="1551709"/>
            <a:chExt cx="1219200" cy="5634182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7C6590AE-A2A9-526C-B2C9-B73C2F065CC7}"/>
                </a:ext>
              </a:extLst>
            </p:cNvPr>
            <p:cNvSpPr/>
            <p:nvPr/>
          </p:nvSpPr>
          <p:spPr>
            <a:xfrm>
              <a:off x="1366982" y="2489200"/>
              <a:ext cx="1219200" cy="375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7718E11A-313F-0F1B-2C79-D3A985E78072}"/>
                </a:ext>
              </a:extLst>
            </p:cNvPr>
            <p:cNvCxnSpPr>
              <a:endCxn id="4" idx="0"/>
            </p:cNvCxnSpPr>
            <p:nvPr/>
          </p:nvCxnSpPr>
          <p:spPr>
            <a:xfrm>
              <a:off x="1976582" y="1551709"/>
              <a:ext cx="0" cy="937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ตัวเชื่อมต่อตรง 6">
              <a:extLst>
                <a:ext uri="{FF2B5EF4-FFF2-40B4-BE49-F238E27FC236}">
                  <a16:creationId xmlns:a16="http://schemas.microsoft.com/office/drawing/2014/main" id="{D61D33DD-84C3-C351-252C-BAE729C2663D}"/>
                </a:ext>
              </a:extLst>
            </p:cNvPr>
            <p:cNvCxnSpPr/>
            <p:nvPr/>
          </p:nvCxnSpPr>
          <p:spPr>
            <a:xfrm>
              <a:off x="1995055" y="6248400"/>
              <a:ext cx="0" cy="937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6B03A8D5-B833-89A9-7BF0-31D887F3CAC1}"/>
              </a:ext>
            </a:extLst>
          </p:cNvPr>
          <p:cNvCxnSpPr>
            <a:cxnSpLocks/>
          </p:cNvCxnSpPr>
          <p:nvPr/>
        </p:nvCxnSpPr>
        <p:spPr>
          <a:xfrm>
            <a:off x="4636429" y="6712955"/>
            <a:ext cx="17733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ตรง 10">
            <a:extLst>
              <a:ext uri="{FF2B5EF4-FFF2-40B4-BE49-F238E27FC236}">
                <a16:creationId xmlns:a16="http://schemas.microsoft.com/office/drawing/2014/main" id="{F02987E3-1404-C81F-5DF3-3F8BFA8DAD21}"/>
              </a:ext>
            </a:extLst>
          </p:cNvPr>
          <p:cNvCxnSpPr>
            <a:cxnSpLocks/>
          </p:cNvCxnSpPr>
          <p:nvPr/>
        </p:nvCxnSpPr>
        <p:spPr>
          <a:xfrm>
            <a:off x="736601" y="7381293"/>
            <a:ext cx="17733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BA38F433-E915-7F83-23A7-4ACF8F795B52}"/>
              </a:ext>
            </a:extLst>
          </p:cNvPr>
          <p:cNvSpPr txBox="1"/>
          <p:nvPr/>
        </p:nvSpPr>
        <p:spPr>
          <a:xfrm>
            <a:off x="2356793" y="1374582"/>
            <a:ext cx="5487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Base On AMD Strategy</a:t>
            </a:r>
            <a:endParaRPr lang="th-TH" sz="4000" dirty="0">
              <a:latin typeface="Arial" panose="020B0604020202020204" pitchFamily="34" charset="0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081428F5-EDF2-B4C6-F16B-6FD61DCD551B}"/>
              </a:ext>
            </a:extLst>
          </p:cNvPr>
          <p:cNvSpPr txBox="1"/>
          <p:nvPr/>
        </p:nvSpPr>
        <p:spPr>
          <a:xfrm>
            <a:off x="308472" y="9278828"/>
            <a:ext cx="9911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ccumulation </a:t>
            </a:r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anipulation </a:t>
            </a:r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istribution</a:t>
            </a:r>
            <a:endParaRPr lang="th-TH" sz="4400" dirty="0">
              <a:latin typeface="Arial" panose="020B0604020202020204" pitchFamily="34" charset="0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1390CE9C-3FC8-3245-9641-03A562EFE08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2F0A2C18-C7B1-17BA-25A7-5DDAE71E765A}"/>
              </a:ext>
            </a:extLst>
          </p:cNvPr>
          <p:cNvSpPr txBox="1"/>
          <p:nvPr/>
        </p:nvSpPr>
        <p:spPr>
          <a:xfrm>
            <a:off x="684290" y="7042739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Accumulation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88260F62-80E7-88B0-3890-E728A1B35F57}"/>
              </a:ext>
            </a:extLst>
          </p:cNvPr>
          <p:cNvSpPr/>
          <p:nvPr/>
        </p:nvSpPr>
        <p:spPr>
          <a:xfrm>
            <a:off x="2509981" y="7381293"/>
            <a:ext cx="1231919" cy="93748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D9264C3-7265-43D6-8D7E-28071EA0D8EE}"/>
              </a:ext>
            </a:extLst>
          </p:cNvPr>
          <p:cNvSpPr txBox="1"/>
          <p:nvPr/>
        </p:nvSpPr>
        <p:spPr>
          <a:xfrm>
            <a:off x="2417840" y="8338139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Manipulation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44EDBEF-AE28-6A7E-1594-4E3ECF802908}"/>
              </a:ext>
            </a:extLst>
          </p:cNvPr>
          <p:cNvSpPr txBox="1"/>
          <p:nvPr/>
        </p:nvSpPr>
        <p:spPr>
          <a:xfrm>
            <a:off x="3729172" y="3288191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th-TH" sz="1600" dirty="0">
              <a:latin typeface="Arial" panose="020B0604020202020204" pitchFamily="34" charset="0"/>
            </a:endParaRPr>
          </a:p>
        </p:txBody>
      </p:sp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id="{B2999292-4A9B-7C79-1CB0-17FC9E2D4996}"/>
              </a:ext>
            </a:extLst>
          </p:cNvPr>
          <p:cNvGrpSpPr/>
          <p:nvPr/>
        </p:nvGrpSpPr>
        <p:grpSpPr>
          <a:xfrm>
            <a:off x="4854259" y="6636451"/>
            <a:ext cx="1510782" cy="1533828"/>
            <a:chOff x="4076700" y="5921013"/>
            <a:chExt cx="3377447" cy="2987015"/>
          </a:xfrm>
        </p:grpSpPr>
        <p:cxnSp>
          <p:nvCxnSpPr>
            <p:cNvPr id="15" name="ลูกศรเชื่อมต่อแบบตรง 14">
              <a:extLst>
                <a:ext uri="{FF2B5EF4-FFF2-40B4-BE49-F238E27FC236}">
                  <a16:creationId xmlns:a16="http://schemas.microsoft.com/office/drawing/2014/main" id="{6E5CF895-6FC4-3C4E-394C-6A40AEAA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700" y="6200775"/>
              <a:ext cx="504825" cy="118051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ลูกศรเชื่อมต่อแบบตรง 17">
              <a:extLst>
                <a:ext uri="{FF2B5EF4-FFF2-40B4-BE49-F238E27FC236}">
                  <a16:creationId xmlns:a16="http://schemas.microsoft.com/office/drawing/2014/main" id="{7F0D3332-554A-A82D-B0A3-E9E02170E0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6196124"/>
              <a:ext cx="228600" cy="1052401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ลูกศรเชื่อมต่อแบบตรง 23">
              <a:extLst>
                <a:ext uri="{FF2B5EF4-FFF2-40B4-BE49-F238E27FC236}">
                  <a16:creationId xmlns:a16="http://schemas.microsoft.com/office/drawing/2014/main" id="{04AD264F-0A56-EE24-7B13-F50EA19B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0125" y="6348962"/>
              <a:ext cx="504823" cy="90155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ลูกศรเชื่อมต่อแบบตรง 24">
              <a:extLst>
                <a:ext uri="{FF2B5EF4-FFF2-40B4-BE49-F238E27FC236}">
                  <a16:creationId xmlns:a16="http://schemas.microsoft.com/office/drawing/2014/main" id="{C70BBB8F-A538-246F-6F80-F33E9E3617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3381" y="6348962"/>
              <a:ext cx="200168" cy="109958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ลูกศรเชื่อมต่อแบบตรง 26">
              <a:extLst>
                <a:ext uri="{FF2B5EF4-FFF2-40B4-BE49-F238E27FC236}">
                  <a16:creationId xmlns:a16="http://schemas.microsoft.com/office/drawing/2014/main" id="{E3E3B726-9AE5-8C19-C2E7-145127CCE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0" y="5939225"/>
              <a:ext cx="567200" cy="150932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ลูกศรเชื่อมต่อแบบตรง 27">
              <a:extLst>
                <a:ext uri="{FF2B5EF4-FFF2-40B4-BE49-F238E27FC236}">
                  <a16:creationId xmlns:a16="http://schemas.microsoft.com/office/drawing/2014/main" id="{69744808-4717-6BC3-C2F4-E8FA73E70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9180" y="5921013"/>
              <a:ext cx="1314967" cy="298701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ตัวเชื่อมต่อตรง 29">
            <a:extLst>
              <a:ext uri="{FF2B5EF4-FFF2-40B4-BE49-F238E27FC236}">
                <a16:creationId xmlns:a16="http://schemas.microsoft.com/office/drawing/2014/main" id="{B97B4212-F953-0279-A342-A20E705420EF}"/>
              </a:ext>
            </a:extLst>
          </p:cNvPr>
          <p:cNvCxnSpPr>
            <a:cxnSpLocks/>
          </p:cNvCxnSpPr>
          <p:nvPr/>
        </p:nvCxnSpPr>
        <p:spPr>
          <a:xfrm>
            <a:off x="4623711" y="7462396"/>
            <a:ext cx="17733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>
            <a:extLst>
              <a:ext uri="{FF2B5EF4-FFF2-40B4-BE49-F238E27FC236}">
                <a16:creationId xmlns:a16="http://schemas.microsoft.com/office/drawing/2014/main" id="{25063FA4-DCCD-FFF2-846D-BEAB27DE81BB}"/>
              </a:ext>
            </a:extLst>
          </p:cNvPr>
          <p:cNvCxnSpPr>
            <a:cxnSpLocks/>
          </p:cNvCxnSpPr>
          <p:nvPr/>
        </p:nvCxnSpPr>
        <p:spPr>
          <a:xfrm flipV="1">
            <a:off x="6365041" y="6086011"/>
            <a:ext cx="385558" cy="2084268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>
            <a:extLst>
              <a:ext uri="{FF2B5EF4-FFF2-40B4-BE49-F238E27FC236}">
                <a16:creationId xmlns:a16="http://schemas.microsoft.com/office/drawing/2014/main" id="{BDFFD695-AA06-F9E0-688E-26FD788324AD}"/>
              </a:ext>
            </a:extLst>
          </p:cNvPr>
          <p:cNvCxnSpPr>
            <a:cxnSpLocks/>
          </p:cNvCxnSpPr>
          <p:nvPr/>
        </p:nvCxnSpPr>
        <p:spPr>
          <a:xfrm flipH="1" flipV="1">
            <a:off x="6750599" y="6086011"/>
            <a:ext cx="200158" cy="94731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90B9D7F0-DC17-3608-E768-3728277D21B4}"/>
              </a:ext>
            </a:extLst>
          </p:cNvPr>
          <p:cNvCxnSpPr>
            <a:cxnSpLocks/>
          </p:cNvCxnSpPr>
          <p:nvPr/>
        </p:nvCxnSpPr>
        <p:spPr>
          <a:xfrm flipV="1">
            <a:off x="6950757" y="2828925"/>
            <a:ext cx="279229" cy="4218998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>
            <a:extLst>
              <a:ext uri="{FF2B5EF4-FFF2-40B4-BE49-F238E27FC236}">
                <a16:creationId xmlns:a16="http://schemas.microsoft.com/office/drawing/2014/main" id="{C384B6C8-B8E9-CD33-5ACD-9BB1BA3DF144}"/>
              </a:ext>
            </a:extLst>
          </p:cNvPr>
          <p:cNvCxnSpPr>
            <a:cxnSpLocks/>
          </p:cNvCxnSpPr>
          <p:nvPr/>
        </p:nvCxnSpPr>
        <p:spPr>
          <a:xfrm flipH="1" flipV="1">
            <a:off x="7270889" y="2828925"/>
            <a:ext cx="159255" cy="75666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>
            <a:extLst>
              <a:ext uri="{FF2B5EF4-FFF2-40B4-BE49-F238E27FC236}">
                <a16:creationId xmlns:a16="http://schemas.microsoft.com/office/drawing/2014/main" id="{F6940D65-0743-7876-29F7-184E0E6AC109}"/>
              </a:ext>
            </a:extLst>
          </p:cNvPr>
          <p:cNvCxnSpPr>
            <a:cxnSpLocks/>
          </p:cNvCxnSpPr>
          <p:nvPr/>
        </p:nvCxnSpPr>
        <p:spPr>
          <a:xfrm>
            <a:off x="7430144" y="3585591"/>
            <a:ext cx="846741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FC2A22F7-DACC-6940-5994-508797886A30}"/>
              </a:ext>
            </a:extLst>
          </p:cNvPr>
          <p:cNvSpPr txBox="1"/>
          <p:nvPr/>
        </p:nvSpPr>
        <p:spPr>
          <a:xfrm>
            <a:off x="4588153" y="6293221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Accumulation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64" name="กล่องข้อความ 63">
            <a:extLst>
              <a:ext uri="{FF2B5EF4-FFF2-40B4-BE49-F238E27FC236}">
                <a16:creationId xmlns:a16="http://schemas.microsoft.com/office/drawing/2014/main" id="{D40DE215-D150-9EA6-C490-BDAEBF764775}"/>
              </a:ext>
            </a:extLst>
          </p:cNvPr>
          <p:cNvSpPr txBox="1"/>
          <p:nvPr/>
        </p:nvSpPr>
        <p:spPr>
          <a:xfrm>
            <a:off x="5605517" y="8213261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Manipulation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AE1702FE-A5E7-CB0A-4D32-7953511DD6EF}"/>
              </a:ext>
            </a:extLst>
          </p:cNvPr>
          <p:cNvSpPr txBox="1"/>
          <p:nvPr/>
        </p:nvSpPr>
        <p:spPr>
          <a:xfrm>
            <a:off x="7249021" y="4620267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66" name="สี่เหลี่ยมผืนผ้า 65">
            <a:extLst>
              <a:ext uri="{FF2B5EF4-FFF2-40B4-BE49-F238E27FC236}">
                <a16:creationId xmlns:a16="http://schemas.microsoft.com/office/drawing/2014/main" id="{23C536BE-63F1-2402-7E89-FDF327C3C2B6}"/>
              </a:ext>
            </a:extLst>
          </p:cNvPr>
          <p:cNvSpPr/>
          <p:nvPr/>
        </p:nvSpPr>
        <p:spPr>
          <a:xfrm>
            <a:off x="5714210" y="7503954"/>
            <a:ext cx="1231919" cy="7239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7" name="กล่องข้อความ 66">
            <a:extLst>
              <a:ext uri="{FF2B5EF4-FFF2-40B4-BE49-F238E27FC236}">
                <a16:creationId xmlns:a16="http://schemas.microsoft.com/office/drawing/2014/main" id="{4F4E7A82-2ADD-598A-E477-F1A4316E68A6}"/>
              </a:ext>
            </a:extLst>
          </p:cNvPr>
          <p:cNvSpPr txBox="1"/>
          <p:nvPr/>
        </p:nvSpPr>
        <p:spPr>
          <a:xfrm>
            <a:off x="7618834" y="7622753"/>
            <a:ext cx="2348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-FVG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-Order Block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-Breaker Block etc.</a:t>
            </a:r>
            <a:endParaRPr lang="th-TH" sz="2000" dirty="0">
              <a:latin typeface="Arial" panose="020B0604020202020204" pitchFamily="34" charset="0"/>
            </a:endParaRPr>
          </a:p>
        </p:txBody>
      </p:sp>
      <p:sp>
        <p:nvSpPr>
          <p:cNvPr id="68" name="กล่องข้อความ 67">
            <a:extLst>
              <a:ext uri="{FF2B5EF4-FFF2-40B4-BE49-F238E27FC236}">
                <a16:creationId xmlns:a16="http://schemas.microsoft.com/office/drawing/2014/main" id="{8FA5D0EE-FC09-6F11-F25E-1503EF4B7C22}"/>
              </a:ext>
            </a:extLst>
          </p:cNvPr>
          <p:cNvSpPr txBox="1"/>
          <p:nvPr/>
        </p:nvSpPr>
        <p:spPr>
          <a:xfrm>
            <a:off x="7585776" y="7138520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Manipulation With</a:t>
            </a:r>
            <a:endParaRPr lang="th-TH" sz="2000" u="sng" dirty="0">
              <a:latin typeface="Arial" panose="020B0604020202020204" pitchFamily="34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71B6E82-5861-E1FC-67AF-FE0F3DC3D1B5}"/>
              </a:ext>
            </a:extLst>
          </p:cNvPr>
          <p:cNvSpPr txBox="1"/>
          <p:nvPr/>
        </p:nvSpPr>
        <p:spPr>
          <a:xfrm>
            <a:off x="620287" y="343533"/>
            <a:ext cx="565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th-TH" sz="36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แนวคิด</a:t>
            </a:r>
            <a:r>
              <a:rPr lang="th-TH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เบื้องหลังการเทรด </a:t>
            </a:r>
            <a:r>
              <a:rPr lang="en-US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</a:t>
            </a:r>
          </a:p>
        </p:txBody>
      </p:sp>
    </p:spTree>
    <p:extLst>
      <p:ext uri="{BB962C8B-B14F-4D97-AF65-F5344CB8AC3E}">
        <p14:creationId xmlns:p14="http://schemas.microsoft.com/office/powerpoint/2010/main" val="2886251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56E6EDE-D7EE-BC03-B034-8B109323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049" y="2184027"/>
            <a:ext cx="7937303" cy="1054473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Timeframe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ที่เราจะใช้เทรด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</a:t>
            </a:r>
            <a:endParaRPr lang="th-TH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AFB3ED80-A8D5-DBD6-6DD8-EFAAB410FF7E}"/>
              </a:ext>
            </a:extLst>
          </p:cNvPr>
          <p:cNvSpPr txBox="1">
            <a:spLocks/>
          </p:cNvSpPr>
          <p:nvPr/>
        </p:nvSpPr>
        <p:spPr>
          <a:xfrm>
            <a:off x="288124" y="-527237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“</a:t>
            </a:r>
            <a:endParaRPr lang="th-TH" sz="4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6312C5E-E917-9486-0981-F81D1D0FD5D6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E6C9F7A8-3E25-E072-E524-2123B7BC4781}"/>
              </a:ext>
            </a:extLst>
          </p:cNvPr>
          <p:cNvSpPr txBox="1">
            <a:spLocks/>
          </p:cNvSpPr>
          <p:nvPr/>
        </p:nvSpPr>
        <p:spPr>
          <a:xfrm>
            <a:off x="840573" y="3698502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HTF  Daily   &gt; LTF = m15</a:t>
            </a: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HTF  H4    &gt; LTF = m5</a:t>
            </a:r>
            <a:endParaRPr lang="th-TH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EBD3BFF-9239-C663-7B82-997502AB1F08}"/>
              </a:ext>
            </a:extLst>
          </p:cNvPr>
          <p:cNvSpPr txBox="1">
            <a:spLocks/>
          </p:cNvSpPr>
          <p:nvPr/>
        </p:nvSpPr>
        <p:spPr>
          <a:xfrm>
            <a:off x="669124" y="669552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ตัวอย่างที่ผม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Backtest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และได้ผลดี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#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ทองคำ</a:t>
            </a: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1823D535-A0A2-F171-AC15-DB3D81E5E52B}"/>
              </a:ext>
            </a:extLst>
          </p:cNvPr>
          <p:cNvSpPr txBox="1">
            <a:spLocks/>
          </p:cNvSpPr>
          <p:nvPr/>
        </p:nvSpPr>
        <p:spPr>
          <a:xfrm>
            <a:off x="840572" y="5365377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ช่วงเวลาที่กำหนดแท่ง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ส่วนใหญ่มักใช้</a:t>
            </a:r>
          </a:p>
          <a:p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แท่ง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1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5 9 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ส่วนใหญ่นิยม 5-9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(5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โมงและ3ทุ่ม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)</a:t>
            </a:r>
            <a:endParaRPr lang="th-TH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F2878BF-16DA-4FB9-FEE9-9E0ACA69206F}"/>
              </a:ext>
            </a:extLst>
          </p:cNvPr>
          <p:cNvSpPr txBox="1">
            <a:spLocks/>
          </p:cNvSpPr>
          <p:nvPr/>
        </p:nvSpPr>
        <p:spPr>
          <a:xfrm>
            <a:off x="941177" y="7339854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ช่วงเวลาที่ราคาชอบทำ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TS </a:t>
            </a:r>
            <a:r>
              <a:rPr lang="th-TH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หรือ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Turtle Soup</a:t>
            </a:r>
            <a:b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th-TH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คือ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3-4 AM </a:t>
            </a:r>
            <a:r>
              <a:rPr lang="th-TH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 หรือ 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3 </a:t>
            </a:r>
            <a:r>
              <a:rPr lang="th-TH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โมง-5โมงบ้านเรา</a:t>
            </a:r>
            <a:r>
              <a:rPr lang="th-TH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ตามเวลาประเทศไทย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600E3012-5184-5BCF-4F63-59BB676F590E}"/>
              </a:ext>
            </a:extLst>
          </p:cNvPr>
          <p:cNvSpPr txBox="1">
            <a:spLocks/>
          </p:cNvSpPr>
          <p:nvPr/>
        </p:nvSpPr>
        <p:spPr>
          <a:xfrm>
            <a:off x="1754975" y="8854329"/>
            <a:ext cx="8156377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ค่าเงินจะลดเวลามา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1 </a:t>
            </a:r>
            <a:r>
              <a:rPr lang="th-TH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ชั่วโมง เช่น 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EU GU</a:t>
            </a:r>
            <a:endParaRPr lang="th-TH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6636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99C5F07-4B14-8673-B63C-1F4DC2AC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DFCD5D7F-B103-21BE-36D1-80BCD895D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0287000" cy="10293191"/>
          </a:xfr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E4E070EB-0B14-0DB8-B673-18BBB5C5847A}"/>
              </a:ext>
            </a:extLst>
          </p:cNvPr>
          <p:cNvSpPr txBox="1">
            <a:spLocks/>
          </p:cNvSpPr>
          <p:nvPr/>
        </p:nvSpPr>
        <p:spPr>
          <a:xfrm>
            <a:off x="6243912" y="7853797"/>
            <a:ext cx="7937303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highlight>
                  <a:srgbClr val="00FF00"/>
                </a:highlight>
                <a:latin typeface="TwitterChirp"/>
              </a:rPr>
              <a:t>High Probability CRT:</a:t>
            </a:r>
            <a:br>
              <a:rPr lang="en-US" sz="1600" dirty="0">
                <a:solidFill>
                  <a:schemeClr val="tx1"/>
                </a:solidFill>
                <a:latin typeface="TwitterChirp"/>
              </a:rPr>
            </a:br>
            <a:r>
              <a:rPr lang="en-US" sz="1600" dirty="0">
                <a:solidFill>
                  <a:schemeClr val="tx1"/>
                </a:solidFill>
                <a:latin typeface="TwitterChirp"/>
              </a:rPr>
              <a:t>~ Large Candle ~ </a:t>
            </a:r>
          </a:p>
          <a:p>
            <a:r>
              <a:rPr lang="en-US" sz="1600" dirty="0">
                <a:solidFill>
                  <a:schemeClr val="tx1"/>
                </a:solidFill>
                <a:latin typeface="TwitterChirp"/>
              </a:rPr>
              <a:t>~ Form at Key Time (5am) </a:t>
            </a:r>
          </a:p>
          <a:p>
            <a:r>
              <a:rPr lang="en-US" sz="1600" dirty="0">
                <a:solidFill>
                  <a:schemeClr val="tx1"/>
                </a:solidFill>
                <a:latin typeface="TwitterChirp"/>
              </a:rPr>
              <a:t>~ Form into a Key Level (FVG)</a:t>
            </a:r>
          </a:p>
          <a:p>
            <a:r>
              <a:rPr lang="en-US" sz="1600" dirty="0">
                <a:solidFill>
                  <a:schemeClr val="tx1"/>
                </a:solidFill>
                <a:latin typeface="TwitterChirp"/>
              </a:rPr>
              <a:t>~ Turtle Soup into FVG at Key Time (9am) </a:t>
            </a:r>
          </a:p>
          <a:p>
            <a:r>
              <a:rPr lang="en-US" sz="1600" dirty="0">
                <a:solidFill>
                  <a:schemeClr val="tx1"/>
                </a:solidFill>
                <a:latin typeface="TwitterChirp"/>
              </a:rPr>
              <a:t> ~ Kiss of Death</a:t>
            </a:r>
          </a:p>
          <a:p>
            <a:endParaRPr lang="th-TH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074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A316B-1FCE-FB9E-B586-338896BE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E2D82F-2C7D-6389-8BC7-262DD432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C5296205-4113-D0B0-2DD3-FD3848B7D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71A83D4-E5C1-50CD-A39C-6B17A609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2A277802-315B-0181-D7D7-1567A23AF03C}"/>
              </a:ext>
            </a:extLst>
          </p:cNvPr>
          <p:cNvSpPr txBox="1"/>
          <p:nvPr/>
        </p:nvSpPr>
        <p:spPr>
          <a:xfrm>
            <a:off x="5674280" y="7341285"/>
            <a:ext cx="56149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highlight>
                  <a:srgbClr val="00FF00"/>
                </a:highlight>
                <a:latin typeface="TwitterChirp"/>
              </a:rPr>
              <a:t>High Probability CRT:</a:t>
            </a:r>
            <a:br>
              <a:rPr lang="en-US" sz="1800" dirty="0">
                <a:solidFill>
                  <a:schemeClr val="tx1"/>
                </a:solidFill>
                <a:latin typeface="TwitterChirp"/>
              </a:rPr>
            </a:br>
            <a:r>
              <a:rPr lang="en-US" sz="1800" dirty="0">
                <a:solidFill>
                  <a:schemeClr val="tx1"/>
                </a:solidFill>
                <a:latin typeface="TwitterChirp"/>
              </a:rPr>
              <a:t>~ Large Candle ~ </a:t>
            </a:r>
          </a:p>
          <a:p>
            <a:r>
              <a:rPr lang="en-US" sz="1800" dirty="0">
                <a:solidFill>
                  <a:schemeClr val="tx1"/>
                </a:solidFill>
                <a:latin typeface="TwitterChirp"/>
              </a:rPr>
              <a:t>~ Form at Key Time (5am) </a:t>
            </a:r>
          </a:p>
          <a:p>
            <a:r>
              <a:rPr lang="en-US" sz="1800" dirty="0">
                <a:solidFill>
                  <a:schemeClr val="tx1"/>
                </a:solidFill>
                <a:latin typeface="TwitterChirp"/>
              </a:rPr>
              <a:t>~ Form into a Key Level (FVG)</a:t>
            </a:r>
          </a:p>
          <a:p>
            <a:r>
              <a:rPr lang="en-US" sz="1800" dirty="0">
                <a:solidFill>
                  <a:schemeClr val="tx1"/>
                </a:solidFill>
                <a:latin typeface="TwitterChirp"/>
              </a:rPr>
              <a:t>~ Turtle Soup into FVG at Key Time (9am) </a:t>
            </a:r>
          </a:p>
          <a:p>
            <a:r>
              <a:rPr lang="en-US" sz="1800" dirty="0">
                <a:solidFill>
                  <a:schemeClr val="tx1"/>
                </a:solidFill>
                <a:latin typeface="TwitterChirp"/>
              </a:rPr>
              <a:t> ~ Kiss of Death</a:t>
            </a:r>
          </a:p>
          <a:p>
            <a:endParaRPr lang="th-TH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26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7EFF38D-E77F-35DD-E58E-F6C230CB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EEEB197-4EFB-154A-F22B-D33907D0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8194" name="Picture 2" descr="รูปภาพ">
            <a:extLst>
              <a:ext uri="{FF2B5EF4-FFF2-40B4-BE49-F238E27FC236}">
                <a16:creationId xmlns:a16="http://schemas.microsoft.com/office/drawing/2014/main" id="{E4D8E67E-823B-ACFB-E94D-B8DBEAFFD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/>
        </p:blipFill>
        <p:spPr bwMode="auto">
          <a:xfrm>
            <a:off x="0" y="-107138"/>
            <a:ext cx="10287000" cy="1039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494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A1DC-5A2F-21CF-CA12-C4580A43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00FB1D-E2A6-B18C-B0D1-530B8B0C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7EFBF8B-A176-2065-277D-325871047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9218" name="Picture 2" descr="รูปภาพ">
            <a:extLst>
              <a:ext uri="{FF2B5EF4-FFF2-40B4-BE49-F238E27FC236}">
                <a16:creationId xmlns:a16="http://schemas.microsoft.com/office/drawing/2014/main" id="{A308A86E-142D-D786-C2BB-6A3ED3F2F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28700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60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D9A461C-71C5-5D03-9BCE-C21D8740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4FE5606-8675-FCC7-8D3A-65DEEC15F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5" name="Picture 2" descr="รูปภาพ">
            <a:extLst>
              <a:ext uri="{FF2B5EF4-FFF2-40B4-BE49-F238E27FC236}">
                <a16:creationId xmlns:a16="http://schemas.microsoft.com/office/drawing/2014/main" id="{99F62140-D604-6970-94FA-B7171AC3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7613"/>
            <a:ext cx="10287000" cy="531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324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90AD4BB-776E-25EC-F430-49615420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 Timeframe Alignment</a:t>
            </a:r>
            <a:br>
              <a:rPr lang="en-US" dirty="0"/>
            </a:br>
            <a:r>
              <a:rPr lang="en-US" dirty="0"/>
              <a:t>Macro&gt;Micro&gt;Nano</a:t>
            </a:r>
            <a:endParaRPr lang="th-TH" dirty="0"/>
          </a:p>
        </p:txBody>
      </p:sp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F45B2E12-D4F3-ED62-C8AC-1733D20A5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134"/>
          <a:stretch/>
        </p:blipFill>
        <p:spPr>
          <a:xfrm>
            <a:off x="781100" y="2562225"/>
            <a:ext cx="3386439" cy="3160872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2DA03B5-0E1D-266B-1371-2BE74539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715" y="2562225"/>
            <a:ext cx="3386439" cy="319917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AA1474A-3340-C9D5-6C6C-DA68B99EA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5891745"/>
            <a:ext cx="52387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51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6E892-AD35-D13F-AD10-BA75DEE55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A4A207-D82A-C0A5-495E-0BE2083C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&gt; Time </a:t>
            </a:r>
            <a:r>
              <a:rPr lang="th-TH" dirty="0">
                <a:solidFill>
                  <a:schemeClr val="tx1"/>
                </a:solidFill>
                <a:latin typeface="ThaiSans Neue ExtLt" panose="02000000000000000000" pitchFamily="2" charset="-34"/>
                <a:cs typeface="ThaiSans Neue ExtLt" panose="02000000000000000000" pitchFamily="2" charset="-34"/>
              </a:rPr>
              <a:t>คืออะไร</a:t>
            </a:r>
          </a:p>
        </p:txBody>
      </p:sp>
      <p:sp>
        <p:nvSpPr>
          <p:cNvPr id="8" name="ตัวแทนเนื้อหา 4">
            <a:extLst>
              <a:ext uri="{FF2B5EF4-FFF2-40B4-BE49-F238E27FC236}">
                <a16:creationId xmlns:a16="http://schemas.microsoft.com/office/drawing/2014/main" id="{6F1B8CFF-65A2-ECBA-69C5-EA9DA3DE942E}"/>
              </a:ext>
            </a:extLst>
          </p:cNvPr>
          <p:cNvSpPr txBox="1">
            <a:spLocks/>
          </p:cNvSpPr>
          <p:nvPr/>
        </p:nvSpPr>
        <p:spPr>
          <a:xfrm>
            <a:off x="2507156" y="1717574"/>
            <a:ext cx="1990469" cy="6551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  <a:latin typeface="ThaiSans Neue Light" pitchFamily="2" charset="-34"/>
                <a:cs typeface="ThaiSans Neue Light" pitchFamily="2" charset="-34"/>
              </a:rPr>
              <a:t>AM</a:t>
            </a:r>
            <a:endParaRPr lang="th-TH" sz="3600" dirty="0">
              <a:solidFill>
                <a:schemeClr val="bg1"/>
              </a:solidFill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E3C5471-BACF-0AA6-442E-5927D442D9CA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8D78719-1469-180E-7AF7-0EAFBC3713F7}"/>
              </a:ext>
            </a:extLst>
          </p:cNvPr>
          <p:cNvGrpSpPr/>
          <p:nvPr/>
        </p:nvGrpSpPr>
        <p:grpSpPr>
          <a:xfrm>
            <a:off x="2400823" y="2498028"/>
            <a:ext cx="671389" cy="2968524"/>
            <a:chOff x="1366982" y="1551709"/>
            <a:chExt cx="1219200" cy="5634182"/>
          </a:xfrm>
        </p:grpSpPr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B539F35A-1DF2-1BC9-8760-C1ABC97B246E}"/>
                </a:ext>
              </a:extLst>
            </p:cNvPr>
            <p:cNvSpPr/>
            <p:nvPr/>
          </p:nvSpPr>
          <p:spPr>
            <a:xfrm>
              <a:off x="1366982" y="2489200"/>
              <a:ext cx="1219200" cy="375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050"/>
            </a:p>
          </p:txBody>
        </p:sp>
        <p:cxnSp>
          <p:nvCxnSpPr>
            <p:cNvPr id="22" name="ตัวเชื่อมต่อตรง 21">
              <a:extLst>
                <a:ext uri="{FF2B5EF4-FFF2-40B4-BE49-F238E27FC236}">
                  <a16:creationId xmlns:a16="http://schemas.microsoft.com/office/drawing/2014/main" id="{6C0798EB-3285-F28A-ED69-E3103F959A1F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1976582" y="1551709"/>
              <a:ext cx="0" cy="937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ตัวเชื่อมต่อตรง 22">
              <a:extLst>
                <a:ext uri="{FF2B5EF4-FFF2-40B4-BE49-F238E27FC236}">
                  <a16:creationId xmlns:a16="http://schemas.microsoft.com/office/drawing/2014/main" id="{5D045CE6-DFCE-0A1C-2CAA-40C770CFEF6B}"/>
                </a:ext>
              </a:extLst>
            </p:cNvPr>
            <p:cNvCxnSpPr/>
            <p:nvPr/>
          </p:nvCxnSpPr>
          <p:spPr>
            <a:xfrm>
              <a:off x="1995055" y="6248400"/>
              <a:ext cx="0" cy="937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F0715BEB-6BA4-25CC-509D-CE4BBE15F3BC}"/>
              </a:ext>
            </a:extLst>
          </p:cNvPr>
          <p:cNvGrpSpPr/>
          <p:nvPr/>
        </p:nvGrpSpPr>
        <p:grpSpPr>
          <a:xfrm>
            <a:off x="3219973" y="2498028"/>
            <a:ext cx="671389" cy="2968524"/>
            <a:chOff x="1366982" y="1551709"/>
            <a:chExt cx="1219200" cy="5634182"/>
          </a:xfrm>
        </p:grpSpPr>
        <p:sp>
          <p:nvSpPr>
            <p:cNvPr id="25" name="สี่เหลี่ยมผืนผ้า 24">
              <a:extLst>
                <a:ext uri="{FF2B5EF4-FFF2-40B4-BE49-F238E27FC236}">
                  <a16:creationId xmlns:a16="http://schemas.microsoft.com/office/drawing/2014/main" id="{5CBB889C-7CD8-4521-B2FB-6415AC491488}"/>
                </a:ext>
              </a:extLst>
            </p:cNvPr>
            <p:cNvSpPr/>
            <p:nvPr/>
          </p:nvSpPr>
          <p:spPr>
            <a:xfrm>
              <a:off x="1366982" y="2489200"/>
              <a:ext cx="1219200" cy="375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050"/>
            </a:p>
          </p:txBody>
        </p:sp>
        <p:cxnSp>
          <p:nvCxnSpPr>
            <p:cNvPr id="26" name="ตัวเชื่อมต่อตรง 25">
              <a:extLst>
                <a:ext uri="{FF2B5EF4-FFF2-40B4-BE49-F238E27FC236}">
                  <a16:creationId xmlns:a16="http://schemas.microsoft.com/office/drawing/2014/main" id="{D62F6881-E043-C62E-DA78-C5D176FA9C0D}"/>
                </a:ext>
              </a:extLst>
            </p:cNvPr>
            <p:cNvCxnSpPr>
              <a:endCxn id="25" idx="0"/>
            </p:cNvCxnSpPr>
            <p:nvPr/>
          </p:nvCxnSpPr>
          <p:spPr>
            <a:xfrm>
              <a:off x="1976582" y="1551709"/>
              <a:ext cx="0" cy="937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ตัวเชื่อมต่อตรง 26">
              <a:extLst>
                <a:ext uri="{FF2B5EF4-FFF2-40B4-BE49-F238E27FC236}">
                  <a16:creationId xmlns:a16="http://schemas.microsoft.com/office/drawing/2014/main" id="{58AB911B-04AC-7F0A-E740-1DEB9B9BC722}"/>
                </a:ext>
              </a:extLst>
            </p:cNvPr>
            <p:cNvCxnSpPr/>
            <p:nvPr/>
          </p:nvCxnSpPr>
          <p:spPr>
            <a:xfrm>
              <a:off x="1995055" y="6248400"/>
              <a:ext cx="0" cy="937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C9A3B4A7-F175-043D-3BBA-844947E590CA}"/>
              </a:ext>
            </a:extLst>
          </p:cNvPr>
          <p:cNvGrpSpPr/>
          <p:nvPr/>
        </p:nvGrpSpPr>
        <p:grpSpPr>
          <a:xfrm>
            <a:off x="4059469" y="2498028"/>
            <a:ext cx="671389" cy="2968524"/>
            <a:chOff x="1366982" y="1551709"/>
            <a:chExt cx="1219200" cy="5634182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D45E8A21-7D47-473B-ED5D-046DFDCF48C6}"/>
                </a:ext>
              </a:extLst>
            </p:cNvPr>
            <p:cNvSpPr/>
            <p:nvPr/>
          </p:nvSpPr>
          <p:spPr>
            <a:xfrm>
              <a:off x="1366982" y="2489200"/>
              <a:ext cx="1219200" cy="375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050"/>
            </a:p>
          </p:txBody>
        </p:sp>
        <p:cxnSp>
          <p:nvCxnSpPr>
            <p:cNvPr id="30" name="ตัวเชื่อมต่อตรง 29">
              <a:extLst>
                <a:ext uri="{FF2B5EF4-FFF2-40B4-BE49-F238E27FC236}">
                  <a16:creationId xmlns:a16="http://schemas.microsoft.com/office/drawing/2014/main" id="{9DD9CB19-C7AD-2C92-11CE-ABF5E6596AD6}"/>
                </a:ext>
              </a:extLst>
            </p:cNvPr>
            <p:cNvCxnSpPr>
              <a:endCxn id="29" idx="0"/>
            </p:cNvCxnSpPr>
            <p:nvPr/>
          </p:nvCxnSpPr>
          <p:spPr>
            <a:xfrm>
              <a:off x="1976582" y="1551709"/>
              <a:ext cx="0" cy="937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ตัวเชื่อมต่อตรง 30">
              <a:extLst>
                <a:ext uri="{FF2B5EF4-FFF2-40B4-BE49-F238E27FC236}">
                  <a16:creationId xmlns:a16="http://schemas.microsoft.com/office/drawing/2014/main" id="{72C732AB-249B-07FD-1FC5-9B3A2D80D169}"/>
                </a:ext>
              </a:extLst>
            </p:cNvPr>
            <p:cNvCxnSpPr/>
            <p:nvPr/>
          </p:nvCxnSpPr>
          <p:spPr>
            <a:xfrm>
              <a:off x="1995055" y="6248400"/>
              <a:ext cx="0" cy="9374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5A48DCA1-A469-291F-9CD3-D3BC0A2C0660}"/>
              </a:ext>
            </a:extLst>
          </p:cNvPr>
          <p:cNvGrpSpPr/>
          <p:nvPr/>
        </p:nvGrpSpPr>
        <p:grpSpPr>
          <a:xfrm>
            <a:off x="4927736" y="2498028"/>
            <a:ext cx="671389" cy="2968524"/>
            <a:chOff x="1366982" y="1551709"/>
            <a:chExt cx="1219200" cy="5634182"/>
          </a:xfrm>
          <a:solidFill>
            <a:schemeClr val="bg1"/>
          </a:solidFill>
        </p:grpSpPr>
        <p:sp>
          <p:nvSpPr>
            <p:cNvPr id="33" name="สี่เหลี่ยมผืนผ้า 32">
              <a:extLst>
                <a:ext uri="{FF2B5EF4-FFF2-40B4-BE49-F238E27FC236}">
                  <a16:creationId xmlns:a16="http://schemas.microsoft.com/office/drawing/2014/main" id="{FA69C975-147F-982C-F089-0D5F2C08EE1B}"/>
                </a:ext>
              </a:extLst>
            </p:cNvPr>
            <p:cNvSpPr/>
            <p:nvPr/>
          </p:nvSpPr>
          <p:spPr>
            <a:xfrm>
              <a:off x="1366982" y="2489200"/>
              <a:ext cx="1219200" cy="375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050"/>
            </a:p>
          </p:txBody>
        </p:sp>
        <p:cxnSp>
          <p:nvCxnSpPr>
            <p:cNvPr id="34" name="ตัวเชื่อมต่อตรง 33">
              <a:extLst>
                <a:ext uri="{FF2B5EF4-FFF2-40B4-BE49-F238E27FC236}">
                  <a16:creationId xmlns:a16="http://schemas.microsoft.com/office/drawing/2014/main" id="{D92A81E9-4231-99EA-FB9A-A14EF34A6248}"/>
                </a:ext>
              </a:extLst>
            </p:cNvPr>
            <p:cNvCxnSpPr>
              <a:endCxn id="33" idx="0"/>
            </p:cNvCxnSpPr>
            <p:nvPr/>
          </p:nvCxnSpPr>
          <p:spPr>
            <a:xfrm>
              <a:off x="1976582" y="1551709"/>
              <a:ext cx="0" cy="9374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ตัวเชื่อมต่อตรง 34">
              <a:extLst>
                <a:ext uri="{FF2B5EF4-FFF2-40B4-BE49-F238E27FC236}">
                  <a16:creationId xmlns:a16="http://schemas.microsoft.com/office/drawing/2014/main" id="{1855893F-2BEC-7EF2-706E-EEBD3E1BEAB4}"/>
                </a:ext>
              </a:extLst>
            </p:cNvPr>
            <p:cNvCxnSpPr/>
            <p:nvPr/>
          </p:nvCxnSpPr>
          <p:spPr>
            <a:xfrm>
              <a:off x="1995055" y="6248400"/>
              <a:ext cx="0" cy="9374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0D29F480-9224-EE3F-4D30-B236C7D03485}"/>
              </a:ext>
            </a:extLst>
          </p:cNvPr>
          <p:cNvGrpSpPr/>
          <p:nvPr/>
        </p:nvGrpSpPr>
        <p:grpSpPr>
          <a:xfrm>
            <a:off x="5796002" y="2498028"/>
            <a:ext cx="671389" cy="2968524"/>
            <a:chOff x="1366982" y="1551709"/>
            <a:chExt cx="1219200" cy="5634182"/>
          </a:xfrm>
          <a:solidFill>
            <a:schemeClr val="bg1"/>
          </a:solidFill>
        </p:grpSpPr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69A182CB-D323-670A-69F9-239362497219}"/>
                </a:ext>
              </a:extLst>
            </p:cNvPr>
            <p:cNvSpPr/>
            <p:nvPr/>
          </p:nvSpPr>
          <p:spPr>
            <a:xfrm>
              <a:off x="1366982" y="2489200"/>
              <a:ext cx="1219200" cy="375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050"/>
            </a:p>
          </p:txBody>
        </p:sp>
        <p:cxnSp>
          <p:nvCxnSpPr>
            <p:cNvPr id="38" name="ตัวเชื่อมต่อตรง 37">
              <a:extLst>
                <a:ext uri="{FF2B5EF4-FFF2-40B4-BE49-F238E27FC236}">
                  <a16:creationId xmlns:a16="http://schemas.microsoft.com/office/drawing/2014/main" id="{3A485BE3-9C4B-844E-1883-20084C2055AD}"/>
                </a:ext>
              </a:extLst>
            </p:cNvPr>
            <p:cNvCxnSpPr>
              <a:endCxn id="37" idx="0"/>
            </p:cNvCxnSpPr>
            <p:nvPr/>
          </p:nvCxnSpPr>
          <p:spPr>
            <a:xfrm>
              <a:off x="1976582" y="1551709"/>
              <a:ext cx="0" cy="9374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ตัวเชื่อมต่อตรง 38">
              <a:extLst>
                <a:ext uri="{FF2B5EF4-FFF2-40B4-BE49-F238E27FC236}">
                  <a16:creationId xmlns:a16="http://schemas.microsoft.com/office/drawing/2014/main" id="{2F54930A-3314-74C9-55E5-3A8EF67F4291}"/>
                </a:ext>
              </a:extLst>
            </p:cNvPr>
            <p:cNvCxnSpPr/>
            <p:nvPr/>
          </p:nvCxnSpPr>
          <p:spPr>
            <a:xfrm>
              <a:off x="1995055" y="6248400"/>
              <a:ext cx="0" cy="9374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กลุ่ม 39">
            <a:extLst>
              <a:ext uri="{FF2B5EF4-FFF2-40B4-BE49-F238E27FC236}">
                <a16:creationId xmlns:a16="http://schemas.microsoft.com/office/drawing/2014/main" id="{81249145-F822-94EA-57C0-D553816218A8}"/>
              </a:ext>
            </a:extLst>
          </p:cNvPr>
          <p:cNvGrpSpPr/>
          <p:nvPr/>
        </p:nvGrpSpPr>
        <p:grpSpPr>
          <a:xfrm>
            <a:off x="6680152" y="2498028"/>
            <a:ext cx="671389" cy="2968524"/>
            <a:chOff x="1366982" y="1551709"/>
            <a:chExt cx="1219200" cy="5634182"/>
          </a:xfrm>
          <a:solidFill>
            <a:schemeClr val="bg1"/>
          </a:solidFill>
        </p:grpSpPr>
        <p:sp>
          <p:nvSpPr>
            <p:cNvPr id="41" name="สี่เหลี่ยมผืนผ้า 40">
              <a:extLst>
                <a:ext uri="{FF2B5EF4-FFF2-40B4-BE49-F238E27FC236}">
                  <a16:creationId xmlns:a16="http://schemas.microsoft.com/office/drawing/2014/main" id="{B9B0EE1E-8595-3710-62D1-8D4D910FF3D8}"/>
                </a:ext>
              </a:extLst>
            </p:cNvPr>
            <p:cNvSpPr/>
            <p:nvPr/>
          </p:nvSpPr>
          <p:spPr>
            <a:xfrm>
              <a:off x="1366982" y="2489200"/>
              <a:ext cx="1219200" cy="375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050"/>
            </a:p>
          </p:txBody>
        </p:sp>
        <p:cxnSp>
          <p:nvCxnSpPr>
            <p:cNvPr id="42" name="ตัวเชื่อมต่อตรง 41">
              <a:extLst>
                <a:ext uri="{FF2B5EF4-FFF2-40B4-BE49-F238E27FC236}">
                  <a16:creationId xmlns:a16="http://schemas.microsoft.com/office/drawing/2014/main" id="{92BB653B-1C2B-FE0F-9FDC-ED4C31896688}"/>
                </a:ext>
              </a:extLst>
            </p:cNvPr>
            <p:cNvCxnSpPr>
              <a:endCxn id="41" idx="0"/>
            </p:cNvCxnSpPr>
            <p:nvPr/>
          </p:nvCxnSpPr>
          <p:spPr>
            <a:xfrm>
              <a:off x="1976582" y="1551709"/>
              <a:ext cx="0" cy="9374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ตัวเชื่อมต่อตรง 42">
              <a:extLst>
                <a:ext uri="{FF2B5EF4-FFF2-40B4-BE49-F238E27FC236}">
                  <a16:creationId xmlns:a16="http://schemas.microsoft.com/office/drawing/2014/main" id="{F1DA612C-2ED9-492B-5BF6-0D8A454E3620}"/>
                </a:ext>
              </a:extLst>
            </p:cNvPr>
            <p:cNvCxnSpPr/>
            <p:nvPr/>
          </p:nvCxnSpPr>
          <p:spPr>
            <a:xfrm>
              <a:off x="1995055" y="6248400"/>
              <a:ext cx="0" cy="93749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ตัวแทนเนื้อหา 4">
            <a:extLst>
              <a:ext uri="{FF2B5EF4-FFF2-40B4-BE49-F238E27FC236}">
                <a16:creationId xmlns:a16="http://schemas.microsoft.com/office/drawing/2014/main" id="{8A482F0E-1F61-B119-2A97-DBDE2DCBE1B6}"/>
              </a:ext>
            </a:extLst>
          </p:cNvPr>
          <p:cNvSpPr txBox="1">
            <a:spLocks/>
          </p:cNvSpPr>
          <p:nvPr/>
        </p:nvSpPr>
        <p:spPr>
          <a:xfrm>
            <a:off x="2360211" y="3536711"/>
            <a:ext cx="712001" cy="783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1</a:t>
            </a:r>
            <a:endParaRPr lang="th-TH" sz="36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45" name="ตัวแทนเนื้อหา 4">
            <a:extLst>
              <a:ext uri="{FF2B5EF4-FFF2-40B4-BE49-F238E27FC236}">
                <a16:creationId xmlns:a16="http://schemas.microsoft.com/office/drawing/2014/main" id="{1CDDF390-E291-D945-6450-4105F9EC28B7}"/>
              </a:ext>
            </a:extLst>
          </p:cNvPr>
          <p:cNvSpPr txBox="1">
            <a:spLocks/>
          </p:cNvSpPr>
          <p:nvPr/>
        </p:nvSpPr>
        <p:spPr>
          <a:xfrm>
            <a:off x="3196560" y="3536710"/>
            <a:ext cx="712001" cy="783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5</a:t>
            </a:r>
            <a:endParaRPr lang="th-TH" sz="36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46" name="ตัวแทนเนื้อหา 4">
            <a:extLst>
              <a:ext uri="{FF2B5EF4-FFF2-40B4-BE49-F238E27FC236}">
                <a16:creationId xmlns:a16="http://schemas.microsoft.com/office/drawing/2014/main" id="{D8AF1C1C-93E2-C702-77DD-266F277FD264}"/>
              </a:ext>
            </a:extLst>
          </p:cNvPr>
          <p:cNvSpPr txBox="1">
            <a:spLocks/>
          </p:cNvSpPr>
          <p:nvPr/>
        </p:nvSpPr>
        <p:spPr>
          <a:xfrm>
            <a:off x="4002974" y="3536709"/>
            <a:ext cx="712001" cy="783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9</a:t>
            </a:r>
            <a:endParaRPr lang="th-TH" sz="36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47" name="ตัวแทนเนื้อหา 4">
            <a:extLst>
              <a:ext uri="{FF2B5EF4-FFF2-40B4-BE49-F238E27FC236}">
                <a16:creationId xmlns:a16="http://schemas.microsoft.com/office/drawing/2014/main" id="{2BB11FD2-CB58-CDFB-D287-00A87B79ABE4}"/>
              </a:ext>
            </a:extLst>
          </p:cNvPr>
          <p:cNvSpPr txBox="1">
            <a:spLocks/>
          </p:cNvSpPr>
          <p:nvPr/>
        </p:nvSpPr>
        <p:spPr>
          <a:xfrm>
            <a:off x="4898965" y="3536709"/>
            <a:ext cx="712001" cy="783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1</a:t>
            </a:r>
            <a:endParaRPr lang="th-TH" sz="36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48" name="ตัวแทนเนื้อหา 4">
            <a:extLst>
              <a:ext uri="{FF2B5EF4-FFF2-40B4-BE49-F238E27FC236}">
                <a16:creationId xmlns:a16="http://schemas.microsoft.com/office/drawing/2014/main" id="{67E23158-8BF5-FF98-06DD-356454F20208}"/>
              </a:ext>
            </a:extLst>
          </p:cNvPr>
          <p:cNvSpPr txBox="1">
            <a:spLocks/>
          </p:cNvSpPr>
          <p:nvPr/>
        </p:nvSpPr>
        <p:spPr>
          <a:xfrm>
            <a:off x="5755390" y="3536709"/>
            <a:ext cx="712001" cy="783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5</a:t>
            </a:r>
            <a:endParaRPr lang="th-TH" sz="36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49" name="ตัวแทนเนื้อหา 4">
            <a:extLst>
              <a:ext uri="{FF2B5EF4-FFF2-40B4-BE49-F238E27FC236}">
                <a16:creationId xmlns:a16="http://schemas.microsoft.com/office/drawing/2014/main" id="{795FB61E-B634-54B9-7E1B-DDBF23D9771C}"/>
              </a:ext>
            </a:extLst>
          </p:cNvPr>
          <p:cNvSpPr txBox="1">
            <a:spLocks/>
          </p:cNvSpPr>
          <p:nvPr/>
        </p:nvSpPr>
        <p:spPr>
          <a:xfrm>
            <a:off x="6641981" y="3536708"/>
            <a:ext cx="712001" cy="783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9</a:t>
            </a:r>
            <a:endParaRPr lang="th-TH" sz="3600" dirty="0">
              <a:latin typeface="ThaiSans Neue Light" pitchFamily="2" charset="-34"/>
              <a:cs typeface="ThaiSans Neue Light" pitchFamily="2" charset="-34"/>
            </a:endParaRPr>
          </a:p>
        </p:txBody>
      </p:sp>
      <p:cxnSp>
        <p:nvCxnSpPr>
          <p:cNvPr id="50" name="ตัวเชื่อมต่อตรง 49">
            <a:extLst>
              <a:ext uri="{FF2B5EF4-FFF2-40B4-BE49-F238E27FC236}">
                <a16:creationId xmlns:a16="http://schemas.microsoft.com/office/drawing/2014/main" id="{9D5870F3-D55A-D95B-E3FC-E3F834B9B166}"/>
              </a:ext>
            </a:extLst>
          </p:cNvPr>
          <p:cNvCxnSpPr>
            <a:cxnSpLocks/>
          </p:cNvCxnSpPr>
          <p:nvPr/>
        </p:nvCxnSpPr>
        <p:spPr>
          <a:xfrm>
            <a:off x="2578723" y="2435394"/>
            <a:ext cx="197423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ตัวเชื่อมต่อตรง 51">
            <a:extLst>
              <a:ext uri="{FF2B5EF4-FFF2-40B4-BE49-F238E27FC236}">
                <a16:creationId xmlns:a16="http://schemas.microsoft.com/office/drawing/2014/main" id="{A2036B08-C460-564B-AA3D-A175E353891C}"/>
              </a:ext>
            </a:extLst>
          </p:cNvPr>
          <p:cNvCxnSpPr>
            <a:cxnSpLocks/>
          </p:cNvCxnSpPr>
          <p:nvPr/>
        </p:nvCxnSpPr>
        <p:spPr>
          <a:xfrm>
            <a:off x="5254965" y="5711994"/>
            <a:ext cx="1974233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ตัวแทนเนื้อหา 4">
            <a:extLst>
              <a:ext uri="{FF2B5EF4-FFF2-40B4-BE49-F238E27FC236}">
                <a16:creationId xmlns:a16="http://schemas.microsoft.com/office/drawing/2014/main" id="{2F6C245D-0349-65D3-FDE0-8BE8F424BE59}"/>
              </a:ext>
            </a:extLst>
          </p:cNvPr>
          <p:cNvSpPr txBox="1">
            <a:spLocks/>
          </p:cNvSpPr>
          <p:nvPr/>
        </p:nvSpPr>
        <p:spPr>
          <a:xfrm>
            <a:off x="5238729" y="5796193"/>
            <a:ext cx="1990469" cy="6551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PM</a:t>
            </a:r>
            <a:endParaRPr lang="th-TH" sz="36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54" name="ตัวแทนเนื้อหา 4">
            <a:extLst>
              <a:ext uri="{FF2B5EF4-FFF2-40B4-BE49-F238E27FC236}">
                <a16:creationId xmlns:a16="http://schemas.microsoft.com/office/drawing/2014/main" id="{D44E7B06-B500-1C94-9301-C0CD1C2ABA2B}"/>
              </a:ext>
            </a:extLst>
          </p:cNvPr>
          <p:cNvSpPr txBox="1">
            <a:spLocks/>
          </p:cNvSpPr>
          <p:nvPr/>
        </p:nvSpPr>
        <p:spPr>
          <a:xfrm>
            <a:off x="756221" y="6402838"/>
            <a:ext cx="1990469" cy="25186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159AM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1 = </a:t>
            </a: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บ่ายโมง</a:t>
            </a:r>
          </a:p>
          <a:p>
            <a:pPr marL="0" indent="0">
              <a:buNone/>
            </a:pP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5 </a:t>
            </a: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= </a:t>
            </a: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โมง</a:t>
            </a:r>
          </a:p>
          <a:p>
            <a:pPr marL="0" indent="0">
              <a:buNone/>
            </a:pP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9 </a:t>
            </a:r>
            <a:r>
              <a:rPr lang="en-US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= 3</a:t>
            </a:r>
            <a:r>
              <a:rPr lang="th-TH" sz="3600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ทุ่ม</a:t>
            </a:r>
          </a:p>
        </p:txBody>
      </p:sp>
      <p:sp>
        <p:nvSpPr>
          <p:cNvPr id="55" name="ตัวแทนเนื้อหา 4">
            <a:extLst>
              <a:ext uri="{FF2B5EF4-FFF2-40B4-BE49-F238E27FC236}">
                <a16:creationId xmlns:a16="http://schemas.microsoft.com/office/drawing/2014/main" id="{73D299D2-E8DC-29C4-2FE6-1774CDFA6BA6}"/>
              </a:ext>
            </a:extLst>
          </p:cNvPr>
          <p:cNvSpPr txBox="1">
            <a:spLocks/>
          </p:cNvSpPr>
          <p:nvPr/>
        </p:nvSpPr>
        <p:spPr>
          <a:xfrm>
            <a:off x="3152062" y="6423055"/>
            <a:ext cx="1990469" cy="25186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5763" indent="-385763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2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835819" indent="-321469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2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2858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8002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3145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8289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33432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85762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4371975" indent="-257175" algn="l" defTabSz="514350" rtl="0" eaLnBrk="1" latinLnBrk="0" hangingPunct="1">
              <a:spcBef>
                <a:spcPts val="112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159 PM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1 = </a:t>
            </a:r>
            <a:r>
              <a:rPr lang="th-TH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ตี</a:t>
            </a: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1</a:t>
            </a:r>
            <a:endParaRPr lang="th-TH" sz="3600" dirty="0">
              <a:solidFill>
                <a:schemeClr val="tx2">
                  <a:lumMod val="25000"/>
                </a:schemeClr>
              </a:solidFill>
              <a:latin typeface="ThaiSans Neue Light" pitchFamily="2" charset="-34"/>
              <a:cs typeface="ThaiSans Neue Light" pitchFamily="2" charset="-34"/>
            </a:endParaRPr>
          </a:p>
          <a:p>
            <a:pPr marL="0" indent="0">
              <a:buNone/>
            </a:pPr>
            <a:r>
              <a:rPr lang="th-TH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5 </a:t>
            </a: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= </a:t>
            </a:r>
            <a:r>
              <a:rPr lang="th-TH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ตี</a:t>
            </a: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5</a:t>
            </a:r>
            <a:endParaRPr lang="th-TH" sz="3600" dirty="0">
              <a:solidFill>
                <a:schemeClr val="tx2">
                  <a:lumMod val="25000"/>
                </a:schemeClr>
              </a:solidFill>
              <a:latin typeface="ThaiSans Neue Light" pitchFamily="2" charset="-34"/>
              <a:cs typeface="ThaiSans Neue Light" pitchFamily="2" charset="-34"/>
            </a:endParaRPr>
          </a:p>
          <a:p>
            <a:pPr marL="0" indent="0">
              <a:buNone/>
            </a:pPr>
            <a:r>
              <a:rPr lang="th-TH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9 </a:t>
            </a:r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= 9</a:t>
            </a:r>
            <a:r>
              <a:rPr lang="th-TH" sz="3600" dirty="0">
                <a:solidFill>
                  <a:schemeClr val="tx2">
                    <a:lumMod val="25000"/>
                  </a:schemeClr>
                </a:solidFill>
                <a:latin typeface="ThaiSans Neue Light" pitchFamily="2" charset="-34"/>
                <a:cs typeface="ThaiSans Neue Light" pitchFamily="2" charset="-34"/>
              </a:rPr>
              <a:t>โมงเช้า</a:t>
            </a:r>
          </a:p>
        </p:txBody>
      </p:sp>
      <p:pic>
        <p:nvPicPr>
          <p:cNvPr id="1026" name="Picture 2" descr="รูปภาพ">
            <a:extLst>
              <a:ext uri="{FF2B5EF4-FFF2-40B4-BE49-F238E27FC236}">
                <a16:creationId xmlns:a16="http://schemas.microsoft.com/office/drawing/2014/main" id="{6982567C-C612-1AA0-7CED-29F393D6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778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CA1E39-40A7-D7ED-820E-EDD03C0E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922ECC8-930C-212A-97BC-8942B2D1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2050" name="Picture 2" descr="รูปภาพ">
            <a:extLst>
              <a:ext uri="{FF2B5EF4-FFF2-40B4-BE49-F238E27FC236}">
                <a16:creationId xmlns:a16="http://schemas.microsoft.com/office/drawing/2014/main" id="{6022FFA5-765E-B0E1-F9B0-C9E07972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59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D11EADF-711C-FF14-BB0F-E66CFE67D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3074" name="Picture 2" descr="รูปภาพ">
            <a:extLst>
              <a:ext uri="{FF2B5EF4-FFF2-40B4-BE49-F238E27FC236}">
                <a16:creationId xmlns:a16="http://schemas.microsoft.com/office/drawing/2014/main" id="{4AB246A8-5137-5A02-84E2-7CDF2529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488"/>
            <a:ext cx="10287000" cy="57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8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สี่เหลี่ยมผืนผ้า 40">
            <a:extLst>
              <a:ext uri="{FF2B5EF4-FFF2-40B4-BE49-F238E27FC236}">
                <a16:creationId xmlns:a16="http://schemas.microsoft.com/office/drawing/2014/main" id="{12967537-58E4-14DB-052D-DC20F16C537E}"/>
              </a:ext>
            </a:extLst>
          </p:cNvPr>
          <p:cNvSpPr/>
          <p:nvPr/>
        </p:nvSpPr>
        <p:spPr>
          <a:xfrm>
            <a:off x="5611700" y="4953550"/>
            <a:ext cx="1162282" cy="3798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14458E2A-5D35-2BF1-C54C-8E92F999F9E7}"/>
              </a:ext>
            </a:extLst>
          </p:cNvPr>
          <p:cNvSpPr/>
          <p:nvPr/>
        </p:nvSpPr>
        <p:spPr>
          <a:xfrm>
            <a:off x="5602349" y="2228320"/>
            <a:ext cx="1226736" cy="3798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29AA5DA-922B-8FAA-3CEE-C3E17F45242D}"/>
              </a:ext>
            </a:extLst>
          </p:cNvPr>
          <p:cNvSpPr/>
          <p:nvPr/>
        </p:nvSpPr>
        <p:spPr>
          <a:xfrm>
            <a:off x="4505647" y="2218373"/>
            <a:ext cx="915741" cy="3798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E44F0180-EBDA-AEEA-8D45-D126D4AD077E}"/>
              </a:ext>
            </a:extLst>
          </p:cNvPr>
          <p:cNvSpPr/>
          <p:nvPr/>
        </p:nvSpPr>
        <p:spPr>
          <a:xfrm>
            <a:off x="4085479" y="7895273"/>
            <a:ext cx="1441469" cy="3798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3DA1B2D6-853B-2BC8-75A9-E16C7B93B75F}"/>
              </a:ext>
            </a:extLst>
          </p:cNvPr>
          <p:cNvSpPr/>
          <p:nvPr/>
        </p:nvSpPr>
        <p:spPr>
          <a:xfrm>
            <a:off x="2999629" y="6018848"/>
            <a:ext cx="1441469" cy="37989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1EF1049B-65D9-A6C0-2FFC-A4CAD8FAB1AF}"/>
              </a:ext>
            </a:extLst>
          </p:cNvPr>
          <p:cNvSpPr/>
          <p:nvPr/>
        </p:nvSpPr>
        <p:spPr>
          <a:xfrm>
            <a:off x="2943225" y="2217772"/>
            <a:ext cx="1441469" cy="37989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6B03A8D5-B833-89A9-7BF0-31D887F3CAC1}"/>
              </a:ext>
            </a:extLst>
          </p:cNvPr>
          <p:cNvCxnSpPr>
            <a:cxnSpLocks/>
          </p:cNvCxnSpPr>
          <p:nvPr/>
        </p:nvCxnSpPr>
        <p:spPr>
          <a:xfrm>
            <a:off x="3188629" y="6442870"/>
            <a:ext cx="17733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BA38F433-E915-7F83-23A7-4ACF8F795B52}"/>
              </a:ext>
            </a:extLst>
          </p:cNvPr>
          <p:cNvSpPr txBox="1"/>
          <p:nvPr/>
        </p:nvSpPr>
        <p:spPr>
          <a:xfrm>
            <a:off x="2329186" y="1374583"/>
            <a:ext cx="5487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Base On AMD Strategy</a:t>
            </a:r>
            <a:endParaRPr lang="th-TH" sz="4000" dirty="0">
              <a:latin typeface="Arial" panose="020B0604020202020204" pitchFamily="34" charset="0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081428F5-EDF2-B4C6-F16B-6FD61DCD551B}"/>
              </a:ext>
            </a:extLst>
          </p:cNvPr>
          <p:cNvSpPr txBox="1"/>
          <p:nvPr/>
        </p:nvSpPr>
        <p:spPr>
          <a:xfrm>
            <a:off x="308472" y="9278828"/>
            <a:ext cx="9911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ccumulation </a:t>
            </a:r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anipulation </a:t>
            </a:r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istribution</a:t>
            </a:r>
            <a:endParaRPr lang="th-TH" sz="4400" dirty="0">
              <a:latin typeface="Arial" panose="020B0604020202020204" pitchFamily="34" charset="0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1390CE9C-3FC8-3245-9641-03A562EFE08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id="{B2999292-4A9B-7C79-1CB0-17FC9E2D4996}"/>
              </a:ext>
            </a:extLst>
          </p:cNvPr>
          <p:cNvGrpSpPr/>
          <p:nvPr/>
        </p:nvGrpSpPr>
        <p:grpSpPr>
          <a:xfrm>
            <a:off x="3406459" y="6366366"/>
            <a:ext cx="1510782" cy="1533828"/>
            <a:chOff x="4076700" y="5921013"/>
            <a:chExt cx="3377447" cy="2987015"/>
          </a:xfrm>
        </p:grpSpPr>
        <p:cxnSp>
          <p:nvCxnSpPr>
            <p:cNvPr id="15" name="ลูกศรเชื่อมต่อแบบตรง 14">
              <a:extLst>
                <a:ext uri="{FF2B5EF4-FFF2-40B4-BE49-F238E27FC236}">
                  <a16:creationId xmlns:a16="http://schemas.microsoft.com/office/drawing/2014/main" id="{6E5CF895-6FC4-3C4E-394C-6A40AEAA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700" y="6200775"/>
              <a:ext cx="504825" cy="118051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ลูกศรเชื่อมต่อแบบตรง 17">
              <a:extLst>
                <a:ext uri="{FF2B5EF4-FFF2-40B4-BE49-F238E27FC236}">
                  <a16:creationId xmlns:a16="http://schemas.microsoft.com/office/drawing/2014/main" id="{7F0D3332-554A-A82D-B0A3-E9E02170E0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6196124"/>
              <a:ext cx="228600" cy="1052401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ลูกศรเชื่อมต่อแบบตรง 23">
              <a:extLst>
                <a:ext uri="{FF2B5EF4-FFF2-40B4-BE49-F238E27FC236}">
                  <a16:creationId xmlns:a16="http://schemas.microsoft.com/office/drawing/2014/main" id="{04AD264F-0A56-EE24-7B13-F50EA19B4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0125" y="6348962"/>
              <a:ext cx="504823" cy="90155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ลูกศรเชื่อมต่อแบบตรง 24">
              <a:extLst>
                <a:ext uri="{FF2B5EF4-FFF2-40B4-BE49-F238E27FC236}">
                  <a16:creationId xmlns:a16="http://schemas.microsoft.com/office/drawing/2014/main" id="{C70BBB8F-A538-246F-6F80-F33E9E3617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3381" y="6348962"/>
              <a:ext cx="200168" cy="109958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ลูกศรเชื่อมต่อแบบตรง 26">
              <a:extLst>
                <a:ext uri="{FF2B5EF4-FFF2-40B4-BE49-F238E27FC236}">
                  <a16:creationId xmlns:a16="http://schemas.microsoft.com/office/drawing/2014/main" id="{E3E3B726-9AE5-8C19-C2E7-145127CCE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1980" y="5939225"/>
              <a:ext cx="567200" cy="150932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ลูกศรเชื่อมต่อแบบตรง 27">
              <a:extLst>
                <a:ext uri="{FF2B5EF4-FFF2-40B4-BE49-F238E27FC236}">
                  <a16:creationId xmlns:a16="http://schemas.microsoft.com/office/drawing/2014/main" id="{69744808-4717-6BC3-C2F4-E8FA73E704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9180" y="5921013"/>
              <a:ext cx="1314967" cy="2987015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ตัวเชื่อมต่อตรง 29">
            <a:extLst>
              <a:ext uri="{FF2B5EF4-FFF2-40B4-BE49-F238E27FC236}">
                <a16:creationId xmlns:a16="http://schemas.microsoft.com/office/drawing/2014/main" id="{B97B4212-F953-0279-A342-A20E705420EF}"/>
              </a:ext>
            </a:extLst>
          </p:cNvPr>
          <p:cNvCxnSpPr>
            <a:cxnSpLocks/>
          </p:cNvCxnSpPr>
          <p:nvPr/>
        </p:nvCxnSpPr>
        <p:spPr>
          <a:xfrm>
            <a:off x="3175911" y="7192311"/>
            <a:ext cx="17733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>
            <a:extLst>
              <a:ext uri="{FF2B5EF4-FFF2-40B4-BE49-F238E27FC236}">
                <a16:creationId xmlns:a16="http://schemas.microsoft.com/office/drawing/2014/main" id="{25063FA4-DCCD-FFF2-846D-BEAB27DE81BB}"/>
              </a:ext>
            </a:extLst>
          </p:cNvPr>
          <p:cNvCxnSpPr>
            <a:cxnSpLocks/>
          </p:cNvCxnSpPr>
          <p:nvPr/>
        </p:nvCxnSpPr>
        <p:spPr>
          <a:xfrm flipV="1">
            <a:off x="4917241" y="5815926"/>
            <a:ext cx="385558" cy="2084268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>
            <a:extLst>
              <a:ext uri="{FF2B5EF4-FFF2-40B4-BE49-F238E27FC236}">
                <a16:creationId xmlns:a16="http://schemas.microsoft.com/office/drawing/2014/main" id="{BDFFD695-AA06-F9E0-688E-26FD788324AD}"/>
              </a:ext>
            </a:extLst>
          </p:cNvPr>
          <p:cNvCxnSpPr>
            <a:cxnSpLocks/>
          </p:cNvCxnSpPr>
          <p:nvPr/>
        </p:nvCxnSpPr>
        <p:spPr>
          <a:xfrm flipH="1" flipV="1">
            <a:off x="5302799" y="5815926"/>
            <a:ext cx="200158" cy="94731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>
            <a:extLst>
              <a:ext uri="{FF2B5EF4-FFF2-40B4-BE49-F238E27FC236}">
                <a16:creationId xmlns:a16="http://schemas.microsoft.com/office/drawing/2014/main" id="{90B9D7F0-DC17-3608-E768-3728277D21B4}"/>
              </a:ext>
            </a:extLst>
          </p:cNvPr>
          <p:cNvCxnSpPr>
            <a:cxnSpLocks/>
          </p:cNvCxnSpPr>
          <p:nvPr/>
        </p:nvCxnSpPr>
        <p:spPr>
          <a:xfrm flipV="1">
            <a:off x="5502957" y="3385406"/>
            <a:ext cx="293927" cy="3392432"/>
          </a:xfrm>
          <a:prstGeom prst="straightConnector1">
            <a:avLst/>
          </a:prstGeom>
          <a:ln w="381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ลูกศรเชื่อมต่อแบบตรง 53">
            <a:extLst>
              <a:ext uri="{FF2B5EF4-FFF2-40B4-BE49-F238E27FC236}">
                <a16:creationId xmlns:a16="http://schemas.microsoft.com/office/drawing/2014/main" id="{C384B6C8-B8E9-CD33-5ACD-9BB1BA3DF144}"/>
              </a:ext>
            </a:extLst>
          </p:cNvPr>
          <p:cNvCxnSpPr>
            <a:cxnSpLocks/>
          </p:cNvCxnSpPr>
          <p:nvPr/>
        </p:nvCxnSpPr>
        <p:spPr>
          <a:xfrm flipH="1" flipV="1">
            <a:off x="5831396" y="3385406"/>
            <a:ext cx="159255" cy="75666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ลูกศรเชื่อมต่อแบบตรง 54">
            <a:extLst>
              <a:ext uri="{FF2B5EF4-FFF2-40B4-BE49-F238E27FC236}">
                <a16:creationId xmlns:a16="http://schemas.microsoft.com/office/drawing/2014/main" id="{F6940D65-0743-7876-29F7-184E0E6AC109}"/>
              </a:ext>
            </a:extLst>
          </p:cNvPr>
          <p:cNvCxnSpPr>
            <a:cxnSpLocks/>
          </p:cNvCxnSpPr>
          <p:nvPr/>
        </p:nvCxnSpPr>
        <p:spPr>
          <a:xfrm>
            <a:off x="5990651" y="4133353"/>
            <a:ext cx="846741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กล่องข้อความ 62">
            <a:extLst>
              <a:ext uri="{FF2B5EF4-FFF2-40B4-BE49-F238E27FC236}">
                <a16:creationId xmlns:a16="http://schemas.microsoft.com/office/drawing/2014/main" id="{FC2A22F7-DACC-6940-5994-508797886A30}"/>
              </a:ext>
            </a:extLst>
          </p:cNvPr>
          <p:cNvSpPr txBox="1"/>
          <p:nvPr/>
        </p:nvSpPr>
        <p:spPr>
          <a:xfrm>
            <a:off x="2971082" y="2236804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Asian Range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64" name="กล่องข้อความ 63">
            <a:extLst>
              <a:ext uri="{FF2B5EF4-FFF2-40B4-BE49-F238E27FC236}">
                <a16:creationId xmlns:a16="http://schemas.microsoft.com/office/drawing/2014/main" id="{D40DE215-D150-9EA6-C490-BDAEBF764775}"/>
              </a:ext>
            </a:extLst>
          </p:cNvPr>
          <p:cNvSpPr txBox="1"/>
          <p:nvPr/>
        </p:nvSpPr>
        <p:spPr>
          <a:xfrm>
            <a:off x="4157717" y="7943176"/>
            <a:ext cx="1345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Manipulation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65" name="กล่องข้อความ 64">
            <a:extLst>
              <a:ext uri="{FF2B5EF4-FFF2-40B4-BE49-F238E27FC236}">
                <a16:creationId xmlns:a16="http://schemas.microsoft.com/office/drawing/2014/main" id="{AE1702FE-A5E7-CB0A-4D32-7953511DD6EF}"/>
              </a:ext>
            </a:extLst>
          </p:cNvPr>
          <p:cNvSpPr txBox="1"/>
          <p:nvPr/>
        </p:nvSpPr>
        <p:spPr>
          <a:xfrm>
            <a:off x="5611700" y="5011679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66" name="สี่เหลี่ยมผืนผ้า 65">
            <a:extLst>
              <a:ext uri="{FF2B5EF4-FFF2-40B4-BE49-F238E27FC236}">
                <a16:creationId xmlns:a16="http://schemas.microsoft.com/office/drawing/2014/main" id="{23C536BE-63F1-2402-7E89-FDF327C3C2B6}"/>
              </a:ext>
            </a:extLst>
          </p:cNvPr>
          <p:cNvSpPr/>
          <p:nvPr/>
        </p:nvSpPr>
        <p:spPr>
          <a:xfrm>
            <a:off x="4266410" y="7233869"/>
            <a:ext cx="1231919" cy="72390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6ED40E09-C3E3-515D-4014-E6B016FC7D60}"/>
              </a:ext>
            </a:extLst>
          </p:cNvPr>
          <p:cNvCxnSpPr>
            <a:cxnSpLocks/>
          </p:cNvCxnSpPr>
          <p:nvPr/>
        </p:nvCxnSpPr>
        <p:spPr>
          <a:xfrm>
            <a:off x="4458022" y="2542639"/>
            <a:ext cx="20212" cy="535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26AE7A80-D05F-2976-D943-EBBB3DC41D5E}"/>
              </a:ext>
            </a:extLst>
          </p:cNvPr>
          <p:cNvCxnSpPr>
            <a:cxnSpLocks/>
          </p:cNvCxnSpPr>
          <p:nvPr/>
        </p:nvCxnSpPr>
        <p:spPr>
          <a:xfrm>
            <a:off x="5537970" y="2558840"/>
            <a:ext cx="20212" cy="535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96C573B7-F368-111A-43DD-008777EB2BDF}"/>
              </a:ext>
            </a:extLst>
          </p:cNvPr>
          <p:cNvCxnSpPr>
            <a:cxnSpLocks/>
          </p:cNvCxnSpPr>
          <p:nvPr/>
        </p:nvCxnSpPr>
        <p:spPr>
          <a:xfrm>
            <a:off x="6698480" y="2538498"/>
            <a:ext cx="20212" cy="535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EC191622-02D7-20AF-246A-497ADF89551B}"/>
              </a:ext>
            </a:extLst>
          </p:cNvPr>
          <p:cNvSpPr txBox="1"/>
          <p:nvPr/>
        </p:nvSpPr>
        <p:spPr>
          <a:xfrm>
            <a:off x="5657369" y="2255854"/>
            <a:ext cx="1461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 York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922BA20F-3C0C-5649-596B-DB262BD2FD3D}"/>
              </a:ext>
            </a:extLst>
          </p:cNvPr>
          <p:cNvSpPr txBox="1"/>
          <p:nvPr/>
        </p:nvSpPr>
        <p:spPr>
          <a:xfrm>
            <a:off x="4528237" y="2246347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8302137A-4003-2D1F-C2D5-2F31BC63633E}"/>
              </a:ext>
            </a:extLst>
          </p:cNvPr>
          <p:cNvSpPr txBox="1"/>
          <p:nvPr/>
        </p:nvSpPr>
        <p:spPr>
          <a:xfrm>
            <a:off x="3058021" y="6055157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Accumulation</a:t>
            </a:r>
            <a:endParaRPr lang="th-TH" sz="1600" dirty="0">
              <a:latin typeface="Arial" panose="020B0604020202020204" pitchFamily="34" charset="0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6810866-FC37-218A-E95D-779334123240}"/>
              </a:ext>
            </a:extLst>
          </p:cNvPr>
          <p:cNvSpPr txBox="1"/>
          <p:nvPr/>
        </p:nvSpPr>
        <p:spPr>
          <a:xfrm>
            <a:off x="7618834" y="7622753"/>
            <a:ext cx="2348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-FVG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-Order Block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-Breaker Block etc.</a:t>
            </a:r>
            <a:endParaRPr lang="th-TH" sz="2000" dirty="0">
              <a:latin typeface="Arial" panose="020B0604020202020204" pitchFamily="34" charset="0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6D718C11-BB28-3C56-4A65-519F9658CD83}"/>
              </a:ext>
            </a:extLst>
          </p:cNvPr>
          <p:cNvSpPr txBox="1"/>
          <p:nvPr/>
        </p:nvSpPr>
        <p:spPr>
          <a:xfrm>
            <a:off x="7585776" y="7138520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Manipulation With</a:t>
            </a:r>
            <a:endParaRPr lang="th-TH" sz="2000" u="sng" dirty="0">
              <a:latin typeface="Arial" panose="020B0604020202020204" pitchFamily="34" charset="0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E68EDA5-681F-3B1A-BC61-C52B405CAD34}"/>
              </a:ext>
            </a:extLst>
          </p:cNvPr>
          <p:cNvSpPr txBox="1"/>
          <p:nvPr/>
        </p:nvSpPr>
        <p:spPr>
          <a:xfrm>
            <a:off x="620287" y="343533"/>
            <a:ext cx="565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th-TH" sz="36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แนวคิด</a:t>
            </a:r>
            <a:r>
              <a:rPr lang="th-TH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เบื้องหลังการเทรด </a:t>
            </a:r>
            <a:r>
              <a:rPr lang="en-US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</a:t>
            </a:r>
          </a:p>
        </p:txBody>
      </p:sp>
    </p:spTree>
    <p:extLst>
      <p:ext uri="{BB962C8B-B14F-4D97-AF65-F5344CB8AC3E}">
        <p14:creationId xmlns:p14="http://schemas.microsoft.com/office/powerpoint/2010/main" val="2784014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7A9C-334F-B6AC-A84C-F7A4E947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08D08B6-8239-CE5D-7E8F-1754D99F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86518"/>
            <a:ext cx="6705600" cy="92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7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2B5823B-7905-72DD-BDB8-DE8AF2AC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49" y="388214"/>
            <a:ext cx="6581775" cy="9219709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D99B8EFD-6E9F-A2C2-D797-E25CF408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890712"/>
            <a:ext cx="47244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7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F283A-B814-D30D-F3A3-108615CF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D554336-26D8-63EE-A2DF-F7A3EFB1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4" y="131413"/>
            <a:ext cx="6467475" cy="98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1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67C479E-1C36-7DE6-ACA3-AF95C8A5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74" y="532867"/>
            <a:ext cx="7937303" cy="2100795"/>
          </a:xfrm>
        </p:spPr>
        <p:txBody>
          <a:bodyPr/>
          <a:lstStyle/>
          <a:p>
            <a:pPr algn="ctr"/>
            <a:r>
              <a:rPr lang="en-US" dirty="0"/>
              <a:t>High Probability CRT</a:t>
            </a:r>
            <a:br>
              <a:rPr lang="en-US" dirty="0"/>
            </a:br>
            <a:r>
              <a:rPr lang="en-US" dirty="0"/>
              <a:t>CRT+KEY LEVEL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AED88D1-8CA9-F274-FE94-FE8BBCFF3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633662"/>
            <a:ext cx="5867400" cy="72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14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4DA5B-07BC-659A-6E65-F144987B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9F79210-76D2-5A50-F080-DAA3C681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98" y="3042705"/>
            <a:ext cx="10846601" cy="2100795"/>
          </a:xfrm>
        </p:spPr>
        <p:txBody>
          <a:bodyPr/>
          <a:lstStyle/>
          <a:p>
            <a: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 </a:t>
            </a:r>
            <a:r>
              <a:rPr lang="th-TH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สามารถใช้กับ </a:t>
            </a:r>
            <a:b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External Range Liquidity </a:t>
            </a:r>
            <a:b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         &lt;&gt; </a:t>
            </a:r>
            <a:b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Internal Range Liquidity</a:t>
            </a:r>
            <a:endParaRPr lang="th-TH" sz="50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A893F41-CDC9-1F42-E7E7-CFF7AF010CBD}"/>
              </a:ext>
            </a:extLst>
          </p:cNvPr>
          <p:cNvSpPr txBox="1">
            <a:spLocks/>
          </p:cNvSpPr>
          <p:nvPr/>
        </p:nvSpPr>
        <p:spPr>
          <a:xfrm>
            <a:off x="459574" y="6093352"/>
            <a:ext cx="9522626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th-TH" sz="2800" dirty="0"/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29EDC3FE-029B-22EE-C9F8-C762B15D1156}"/>
              </a:ext>
            </a:extLst>
          </p:cNvPr>
          <p:cNvSpPr txBox="1">
            <a:spLocks/>
          </p:cNvSpPr>
          <p:nvPr/>
        </p:nvSpPr>
        <p:spPr>
          <a:xfrm>
            <a:off x="545299" y="7407801"/>
            <a:ext cx="9522626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th-TH" sz="2800" dirty="0"/>
          </a:p>
        </p:txBody>
      </p:sp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443A2F42-2CD9-E2FD-9D02-E340BC25F8D2}"/>
              </a:ext>
            </a:extLst>
          </p:cNvPr>
          <p:cNvSpPr txBox="1">
            <a:spLocks/>
          </p:cNvSpPr>
          <p:nvPr/>
        </p:nvSpPr>
        <p:spPr>
          <a:xfrm>
            <a:off x="811999" y="1109130"/>
            <a:ext cx="9522626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dirty="0"/>
              <a:t>นอกจากนี้ </a:t>
            </a:r>
            <a:r>
              <a:rPr lang="en-US" dirty="0"/>
              <a:t>CRT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9750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7E6D-9449-FD4C-6618-9A800813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213D0C-5CED-CA33-CA3C-02A2CD74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74" y="532867"/>
            <a:ext cx="7937303" cy="2100795"/>
          </a:xfrm>
        </p:spPr>
        <p:txBody>
          <a:bodyPr/>
          <a:lstStyle/>
          <a:p>
            <a:pPr algn="ctr"/>
            <a:r>
              <a:rPr lang="en-US" dirty="0"/>
              <a:t>High Probability CRT</a:t>
            </a:r>
            <a:br>
              <a:rPr lang="en-US" dirty="0"/>
            </a:br>
            <a:r>
              <a:rPr lang="en-US" dirty="0"/>
              <a:t>CRT+KEY LEVEL</a:t>
            </a:r>
            <a:endParaRPr lang="th-TH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75CDB2B-3B1B-88BE-B1D0-0E5A3E7A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2943225"/>
            <a:ext cx="66008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1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A813-F47C-1C2D-5D60-BD2FB6EBB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FB930A-A0CB-7D13-5477-1F168443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74" y="532867"/>
            <a:ext cx="7937303" cy="2100795"/>
          </a:xfrm>
        </p:spPr>
        <p:txBody>
          <a:bodyPr/>
          <a:lstStyle/>
          <a:p>
            <a:pPr algn="ctr"/>
            <a:r>
              <a:rPr lang="en-US" dirty="0"/>
              <a:t>High Probability CRT</a:t>
            </a:r>
            <a:br>
              <a:rPr lang="en-US" dirty="0"/>
            </a:br>
            <a:r>
              <a:rPr lang="en-US" dirty="0"/>
              <a:t>CRT+KEY LEVEL</a:t>
            </a:r>
            <a:endParaRPr lang="th-TH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765C971-6045-BE33-ECBD-89122DB6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633662"/>
            <a:ext cx="59245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71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DC8A49D-B5EF-CDE0-6E0C-C8096AB5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99" y="679077"/>
            <a:ext cx="9522626" cy="2100795"/>
          </a:xfrm>
        </p:spPr>
        <p:txBody>
          <a:bodyPr/>
          <a:lstStyle/>
          <a:p>
            <a:r>
              <a:rPr lang="en-US" dirty="0"/>
              <a:t>CRT </a:t>
            </a:r>
            <a:r>
              <a:rPr lang="th-TH" sz="8000" dirty="0"/>
              <a:t>สามารถใช้กับ </a:t>
            </a:r>
            <a:br>
              <a:rPr lang="en-US" dirty="0"/>
            </a:br>
            <a:r>
              <a:rPr lang="en-US" dirty="0"/>
              <a:t>ICT Weekly Profile </a:t>
            </a:r>
            <a:r>
              <a:rPr lang="th-TH" dirty="0"/>
              <a:t>ได้ดีมากๆ เช่น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1AB80C66-57B5-47AC-64DD-B99ED534D77D}"/>
              </a:ext>
            </a:extLst>
          </p:cNvPr>
          <p:cNvSpPr txBox="1">
            <a:spLocks/>
          </p:cNvSpPr>
          <p:nvPr/>
        </p:nvSpPr>
        <p:spPr>
          <a:xfrm>
            <a:off x="2002624" y="3599384"/>
            <a:ext cx="9522626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Classic Expansion Day  (AMD)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Tuesday High-Low Of Week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Wednesday High-Low Of Week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Wednesday Midweek Reversal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Thursday Reversal</a:t>
            </a:r>
            <a:endParaRPr lang="th-TH" sz="2800" dirty="0"/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h-TH" sz="2800" dirty="0"/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h-TH" sz="2800" dirty="0"/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h-TH" sz="2800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EE062D82-5BDD-CC86-C469-6B3B32BCD467}"/>
              </a:ext>
            </a:extLst>
          </p:cNvPr>
          <p:cNvSpPr txBox="1">
            <a:spLocks/>
          </p:cNvSpPr>
          <p:nvPr/>
        </p:nvSpPr>
        <p:spPr>
          <a:xfrm>
            <a:off x="459574" y="6093352"/>
            <a:ext cx="9522626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th-TH" sz="2800" dirty="0"/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2AA5029C-7A38-63ED-2212-B903EFBB5DB1}"/>
              </a:ext>
            </a:extLst>
          </p:cNvPr>
          <p:cNvSpPr txBox="1">
            <a:spLocks/>
          </p:cNvSpPr>
          <p:nvPr/>
        </p:nvSpPr>
        <p:spPr>
          <a:xfrm>
            <a:off x="545299" y="7407801"/>
            <a:ext cx="9522626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41552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9D528-AF22-0D2D-7A13-80AFA6E2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E13DED3-2EBF-F53B-DBF2-6740BACE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748" y="3143250"/>
            <a:ext cx="2721777" cy="2100795"/>
          </a:xfrm>
        </p:spPr>
        <p:txBody>
          <a:bodyPr/>
          <a:lstStyle/>
          <a:p>
            <a:r>
              <a:rPr lang="en-US" sz="5000" b="1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Micro Time</a:t>
            </a:r>
            <a:b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15.00-16.30</a:t>
            </a:r>
            <a:b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</a:br>
            <a:r>
              <a:rPr lang="en-US" sz="50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9.00-10.30</a:t>
            </a:r>
            <a:endParaRPr lang="th-TH" sz="50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12AA582-B2F7-B513-4F50-2710198F31BC}"/>
              </a:ext>
            </a:extLst>
          </p:cNvPr>
          <p:cNvSpPr txBox="1">
            <a:spLocks/>
          </p:cNvSpPr>
          <p:nvPr/>
        </p:nvSpPr>
        <p:spPr>
          <a:xfrm>
            <a:off x="459574" y="6093352"/>
            <a:ext cx="9522626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th-TH" sz="2800" dirty="0"/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C63F4E39-F67F-C94B-7B49-709AD12CDC46}"/>
              </a:ext>
            </a:extLst>
          </p:cNvPr>
          <p:cNvSpPr txBox="1">
            <a:spLocks/>
          </p:cNvSpPr>
          <p:nvPr/>
        </p:nvSpPr>
        <p:spPr>
          <a:xfrm>
            <a:off x="545299" y="7407801"/>
            <a:ext cx="9522626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th-TH" sz="2800" dirty="0"/>
          </a:p>
        </p:txBody>
      </p:sp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5AD1EEB9-3DB9-98AC-EC51-89780B14DFE7}"/>
              </a:ext>
            </a:extLst>
          </p:cNvPr>
          <p:cNvSpPr txBox="1">
            <a:spLocks/>
          </p:cNvSpPr>
          <p:nvPr/>
        </p:nvSpPr>
        <p:spPr>
          <a:xfrm>
            <a:off x="811999" y="1109130"/>
            <a:ext cx="9522626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dirty="0"/>
              <a:t>นอกจากนี้ </a:t>
            </a:r>
            <a:r>
              <a:rPr lang="en-US" dirty="0"/>
              <a:t>CRT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91250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D11039A8-8BDB-E20D-9C1C-A30E3EA6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0" y="-527237"/>
            <a:ext cx="10382250" cy="10382250"/>
          </a:xfrm>
          <a:prstGeom prst="rect">
            <a:avLst/>
          </a:prstGeom>
          <a:effectLst>
            <a:outerShdw blurRad="50800" dist="50800" dir="5400000" sx="193000" sy="193000" algn="ctr" rotWithShape="0">
              <a:srgbClr val="000000">
                <a:alpha val="5000"/>
              </a:srgbClr>
            </a:outerShdw>
            <a:reflection stA="24000" endPos="65000" dist="50800" dir="5400000" sy="-100000" algn="bl" rotWithShape="0"/>
            <a:softEdge rad="1231900"/>
          </a:effectLst>
        </p:spPr>
      </p:pic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AFB3ED80-A8D5-DBD6-6DD8-EFAAB410FF7E}"/>
              </a:ext>
            </a:extLst>
          </p:cNvPr>
          <p:cNvSpPr txBox="1">
            <a:spLocks/>
          </p:cNvSpPr>
          <p:nvPr/>
        </p:nvSpPr>
        <p:spPr>
          <a:xfrm>
            <a:off x="288124" y="-527237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“</a:t>
            </a:r>
            <a:endParaRPr lang="th-TH" sz="4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6312C5E-E917-9486-0981-F81D1D0FD5D6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EAF7D463-688D-1072-090D-6E73E4D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049" y="2184027"/>
            <a:ext cx="7937303" cy="1054473"/>
          </a:xfrm>
        </p:spPr>
        <p:txBody>
          <a:bodyPr/>
          <a:lstStyle/>
          <a:p>
            <a:r>
              <a:rPr lang="th-TH" sz="239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ซุปเต่า</a:t>
            </a: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7C0836F0-F206-046D-73B3-35E7CB5ECAFD}"/>
              </a:ext>
            </a:extLst>
          </p:cNvPr>
          <p:cNvSpPr txBox="1">
            <a:spLocks/>
          </p:cNvSpPr>
          <p:nvPr/>
        </p:nvSpPr>
        <p:spPr>
          <a:xfrm>
            <a:off x="1974048" y="5994028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haiSans Neue ExtLt" panose="02000000000000000000" pitchFamily="2" charset="-34"/>
                <a:cs typeface="ThaiSans Neue ExtLt" panose="02000000000000000000" pitchFamily="2" charset="-34"/>
              </a:rPr>
              <a:t>Turtle Soup</a:t>
            </a:r>
            <a:endParaRPr lang="th-TH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933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CCC7E42-37C2-A966-7B86-18103510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87163D3-50F7-1A1D-1440-14900A08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2050" name="Picture 2" descr="รูปภาพ">
            <a:extLst>
              <a:ext uri="{FF2B5EF4-FFF2-40B4-BE49-F238E27FC236}">
                <a16:creationId xmlns:a16="http://schemas.microsoft.com/office/drawing/2014/main" id="{105EA992-1EA2-511B-3603-7219284E9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94821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13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0C2372A1-5F07-D15D-1BC0-DA4D119B9FE3}"/>
              </a:ext>
            </a:extLst>
          </p:cNvPr>
          <p:cNvSpPr txBox="1"/>
          <p:nvPr/>
        </p:nvSpPr>
        <p:spPr>
          <a:xfrm>
            <a:off x="447479" y="1257211"/>
            <a:ext cx="6429571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Turtle Soup </a:t>
            </a:r>
            <a:r>
              <a:rPr lang="th-TH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กับ 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Power Of Three</a:t>
            </a:r>
            <a:endParaRPr lang="th-TH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Quark" panose="02000000000000000000" pitchFamily="50" charset="0"/>
              <a:cs typeface="Quark" panose="02000000000000000000" pitchFamily="50" charset="0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19B782E2-D2AD-C928-EA21-948C543FA4B2}"/>
              </a:ext>
            </a:extLst>
          </p:cNvPr>
          <p:cNvSpPr txBox="1"/>
          <p:nvPr/>
        </p:nvSpPr>
        <p:spPr>
          <a:xfrm>
            <a:off x="1950244" y="3569792"/>
            <a:ext cx="56149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latin typeface="Kanit Light" pitchFamily="2" charset="-34"/>
                <a:cs typeface="Kanit Light" pitchFamily="2" charset="-34"/>
              </a:rPr>
              <a:t>1. ถ้าพูดถึงหลักการเกิดของแท่งเทียน โดยอ้างอิงจากแนวคิดของ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Power Of Three </a:t>
            </a:r>
            <a:br>
              <a:rPr lang="th-TH" sz="1800" dirty="0">
                <a:latin typeface="Kanit Light" pitchFamily="2" charset="-34"/>
                <a:cs typeface="Kanit Light" pitchFamily="2" charset="-34"/>
              </a:rPr>
            </a:br>
            <a:br>
              <a:rPr lang="th-TH" sz="1800" dirty="0">
                <a:latin typeface="Kanit Light" pitchFamily="2" charset="-34"/>
                <a:cs typeface="Kanit Light" pitchFamily="2" charset="-34"/>
              </a:rPr>
            </a:br>
            <a:r>
              <a:rPr lang="th-TH" sz="1800" dirty="0">
                <a:latin typeface="Kanit Light" pitchFamily="2" charset="-34"/>
                <a:cs typeface="Kanit Light" pitchFamily="2" charset="-34"/>
              </a:rPr>
              <a:t>จะพูดได้สองมุมมองคือหลักการ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OHLC / OLHC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หรือ ราคาเปิด ราคาสูงสุด ราคาต่ำสุด และราคาปิด / ราคาเปิด ราคาต่ำสุด ราคาสูงสุด และ ราคาปิด</a:t>
            </a:r>
            <a:br>
              <a:rPr lang="th-TH" sz="1800" dirty="0">
                <a:latin typeface="Kanit Light" pitchFamily="2" charset="-34"/>
                <a:cs typeface="Kanit Light" pitchFamily="2" charset="-34"/>
              </a:rPr>
            </a:br>
            <a:br>
              <a:rPr lang="th-TH" sz="1800" dirty="0">
                <a:latin typeface="Kanit Light" pitchFamily="2" charset="-34"/>
                <a:cs typeface="Kanit Light" pitchFamily="2" charset="-34"/>
              </a:rPr>
            </a:br>
            <a:r>
              <a:rPr lang="th-TH" sz="1800" dirty="0">
                <a:latin typeface="Kanit Light" pitchFamily="2" charset="-34"/>
                <a:cs typeface="Kanit Light" pitchFamily="2" charset="-34"/>
              </a:rPr>
              <a:t>หลักการของ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Power Of Three (PO3)</a:t>
            </a:r>
            <a:br>
              <a:rPr lang="en-US" sz="1800" dirty="0">
                <a:latin typeface="Kanit Light" pitchFamily="2" charset="-34"/>
                <a:cs typeface="Kanit Light" pitchFamily="2" charset="-34"/>
              </a:rPr>
            </a:br>
            <a:endParaRPr lang="th-TH" sz="1800" dirty="0">
              <a:latin typeface="Kanit Light" pitchFamily="2" charset="-34"/>
              <a:cs typeface="Kanit Light" pitchFamily="2" charset="-34"/>
            </a:endParaRPr>
          </a:p>
          <a:p>
            <a:r>
              <a:rPr lang="th-TH" sz="1800" dirty="0">
                <a:latin typeface="Kanit Light" pitchFamily="2" charset="-34"/>
                <a:cs typeface="Kanit Light" pitchFamily="2" charset="-34"/>
              </a:rPr>
              <a:t>แท่งเทียน 1 แท่ง ราคาจะต้องเริ่มจาก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Accumulation &gt; Manipulation &gt; Distribution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เสมอ</a:t>
            </a:r>
            <a:br>
              <a:rPr lang="th-TH" sz="1800" dirty="0">
                <a:latin typeface="Kanit Light" pitchFamily="2" charset="-34"/>
                <a:cs typeface="Kanit Light" pitchFamily="2" charset="-34"/>
              </a:rPr>
            </a:br>
            <a:br>
              <a:rPr lang="th-TH" sz="1800" dirty="0">
                <a:latin typeface="Kanit Light" pitchFamily="2" charset="-34"/>
                <a:cs typeface="Kanit Light" pitchFamily="2" charset="-34"/>
              </a:rPr>
            </a:br>
            <a:r>
              <a:rPr lang="th-TH" sz="1800" dirty="0">
                <a:latin typeface="Kanit Light" pitchFamily="2" charset="-34"/>
                <a:cs typeface="Kanit Light" pitchFamily="2" charset="-34"/>
              </a:rPr>
              <a:t>โดยจุดต่ำสุด และ สูงสุดที่เราได้ จะเป็น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Range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หรือ ระยะของแท่งที่เกิดขึ้น เรียกว่า </a:t>
            </a:r>
            <a:r>
              <a:rPr lang="en-US" sz="18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Candle Range</a:t>
            </a:r>
            <a:endParaRPr lang="th-TH" sz="1800" b="1" dirty="0">
              <a:solidFill>
                <a:srgbClr val="FF0000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CECBA17A-44A9-855E-3249-D1A749D5F4E4}"/>
              </a:ext>
            </a:extLst>
          </p:cNvPr>
          <p:cNvSpPr txBox="1"/>
          <p:nvPr/>
        </p:nvSpPr>
        <p:spPr>
          <a:xfrm>
            <a:off x="854771" y="2377559"/>
            <a:ext cx="5614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อ้างอิงตามท</a:t>
            </a:r>
            <a:r>
              <a:rPr lang="th-TH" sz="1800" dirty="0" err="1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ฤษฏีข</a:t>
            </a:r>
            <a:r>
              <a:rPr lang="th-TH" sz="1800" dirty="0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องฝรั่งก่อน</a:t>
            </a:r>
          </a:p>
        </p:txBody>
      </p:sp>
    </p:spTree>
    <p:extLst>
      <p:ext uri="{BB962C8B-B14F-4D97-AF65-F5344CB8AC3E}">
        <p14:creationId xmlns:p14="http://schemas.microsoft.com/office/powerpoint/2010/main" val="4005933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E4AA6536-5675-8642-316A-620053DA7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513" y="679450"/>
            <a:ext cx="7937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Kanit Light" pitchFamily="2" charset="-34"/>
                <a:cs typeface="Kanit Light" pitchFamily="2" charset="-34"/>
              </a:rPr>
              <a:t>ทุกแท่งเทียนล้วนเกิดขึ้น</a:t>
            </a:r>
            <a:br>
              <a:rPr lang="th-TH" sz="2400" b="1" dirty="0">
                <a:latin typeface="Kanit Light" pitchFamily="2" charset="-34"/>
                <a:cs typeface="Kanit Light" pitchFamily="2" charset="-34"/>
              </a:rPr>
            </a:b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และมีรูปแบบตามแนวคิดของ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Power Of Three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เสมอ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AD7959F-4D99-FB99-EB1E-5EE10209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58" y="2862073"/>
            <a:ext cx="4785698" cy="3051834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4AC2B91-4F24-30F9-935F-0663891AA358}"/>
              </a:ext>
            </a:extLst>
          </p:cNvPr>
          <p:cNvSpPr txBox="1"/>
          <p:nvPr/>
        </p:nvSpPr>
        <p:spPr>
          <a:xfrm>
            <a:off x="656558" y="4409321"/>
            <a:ext cx="1029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Accumulation</a:t>
            </a:r>
            <a:endParaRPr lang="th-TH" sz="1050" b="1" dirty="0">
              <a:solidFill>
                <a:srgbClr val="FFC000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5B28BD4-028C-9572-6FB8-159EF02D5AA1}"/>
              </a:ext>
            </a:extLst>
          </p:cNvPr>
          <p:cNvSpPr txBox="1"/>
          <p:nvPr/>
        </p:nvSpPr>
        <p:spPr>
          <a:xfrm>
            <a:off x="1521111" y="5913907"/>
            <a:ext cx="1029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Manipulation</a:t>
            </a:r>
            <a:endParaRPr lang="th-TH" sz="1050" b="1" dirty="0">
              <a:solidFill>
                <a:srgbClr val="FFC000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7C8581E-CA2B-C43B-2B3E-1C0841393524}"/>
              </a:ext>
            </a:extLst>
          </p:cNvPr>
          <p:cNvSpPr txBox="1"/>
          <p:nvPr/>
        </p:nvSpPr>
        <p:spPr>
          <a:xfrm>
            <a:off x="2534700" y="2658311"/>
            <a:ext cx="1029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Distribution</a:t>
            </a:r>
            <a:endParaRPr lang="th-TH" sz="1050" b="1" dirty="0">
              <a:solidFill>
                <a:srgbClr val="FFC000"/>
              </a:solidFill>
              <a:latin typeface="Kanit Light" pitchFamily="2" charset="-34"/>
              <a:cs typeface="Kanit Light" pitchFamily="2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AE9DA74-154E-EC32-01A0-5D720665C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042" y="6414035"/>
            <a:ext cx="5079449" cy="3022670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2CFAA8C-6E82-AA0A-B5E4-6F977B84962B}"/>
              </a:ext>
            </a:extLst>
          </p:cNvPr>
          <p:cNvSpPr txBox="1"/>
          <p:nvPr/>
        </p:nvSpPr>
        <p:spPr>
          <a:xfrm>
            <a:off x="5340636" y="6183619"/>
            <a:ext cx="1029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Manipulation</a:t>
            </a:r>
            <a:endParaRPr lang="th-TH" sz="1050" b="1" dirty="0">
              <a:solidFill>
                <a:srgbClr val="FFC000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F6F2217-6A30-21FF-6227-033A2E9CA980}"/>
              </a:ext>
            </a:extLst>
          </p:cNvPr>
          <p:cNvSpPr txBox="1"/>
          <p:nvPr/>
        </p:nvSpPr>
        <p:spPr>
          <a:xfrm>
            <a:off x="6242059" y="9444521"/>
            <a:ext cx="1029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Distribution</a:t>
            </a:r>
            <a:endParaRPr lang="th-TH" sz="1050" b="1" dirty="0">
              <a:solidFill>
                <a:srgbClr val="FFC000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5167B4A8-7A81-8604-06D6-60B5D13DB045}"/>
              </a:ext>
            </a:extLst>
          </p:cNvPr>
          <p:cNvSpPr txBox="1"/>
          <p:nvPr/>
        </p:nvSpPr>
        <p:spPr>
          <a:xfrm>
            <a:off x="4412843" y="7017230"/>
            <a:ext cx="10294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Accumulation</a:t>
            </a:r>
            <a:endParaRPr lang="th-TH" sz="1050" b="1" dirty="0">
              <a:solidFill>
                <a:srgbClr val="FFC000"/>
              </a:solidFill>
              <a:latin typeface="Kanit Light" pitchFamily="2" charset="-34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194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E44C621-7ED1-ACC5-2180-B80C7085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C</a:t>
            </a:r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andle </a:t>
            </a:r>
            <a:r>
              <a:rPr lang="en-US" sz="48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R</a:t>
            </a:r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ange </a:t>
            </a:r>
            <a:r>
              <a:rPr lang="en-US" sz="48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T</a:t>
            </a:r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heory &amp;</a:t>
            </a:r>
            <a:br>
              <a:rPr lang="en-US" sz="4800" b="1" dirty="0">
                <a:latin typeface="Kanit Light" pitchFamily="2" charset="-34"/>
                <a:cs typeface="Kanit Light" pitchFamily="2" charset="-34"/>
              </a:rPr>
            </a:br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Power Of Three (PO3)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C5505C2-AD75-7C6A-2D71-581AEA197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99" y="2365013"/>
            <a:ext cx="7550611" cy="6293222"/>
          </a:xfrm>
        </p:spPr>
        <p:txBody>
          <a:bodyPr/>
          <a:lstStyle/>
          <a:p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Power Of Three , AMD Strategy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หรือ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Accumulation, Manipulation , Distribution</a:t>
            </a:r>
          </a:p>
          <a:p>
            <a:b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</a:b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สำหรับ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ICT Concept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คำศัพท์เหล่านี้คือเรื่องเดียวกัน จะหมายถึง บทบริบทราคา ที่มีพฤติกรรมโดยสังเขปดังนี้</a:t>
            </a:r>
            <a:b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</a:br>
            <a:b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</a:b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Accumulation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หมายถึง บทริบทราคาหรือช่วงที่ราคานั้น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Sideway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สะสมแรงเพื่อที่รอจะ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Breakout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ไปด้านใดด้านหนึ่ง เมื่อนำมาอยู่ในเรื่องของการสร้างแท่งเทียน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Accumulation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จะเกิดขึ้นในช่วงที่ราคาเปิดตลาดใหม่ๆนั่นเอง หากเปรียบเทียบกับช่วงเวลาของตลาดก็คือ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Asian Session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นั่นเอง</a:t>
            </a:r>
          </a:p>
          <a:p>
            <a:endParaRPr lang="th-TH" dirty="0">
              <a:solidFill>
                <a:srgbClr val="FFFF00"/>
              </a:solidFill>
            </a:endParaRPr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FA5FCAE2-E9C1-A744-E8F3-4008DDACF8FC}"/>
              </a:ext>
            </a:extLst>
          </p:cNvPr>
          <p:cNvCxnSpPr>
            <a:cxnSpLocks/>
          </p:cNvCxnSpPr>
          <p:nvPr/>
        </p:nvCxnSpPr>
        <p:spPr>
          <a:xfrm>
            <a:off x="7857932" y="7126644"/>
            <a:ext cx="0" cy="1118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998F00C5-DE68-737A-CF8D-5AC94EF03A13}"/>
              </a:ext>
            </a:extLst>
          </p:cNvPr>
          <p:cNvSpPr/>
          <p:nvPr/>
        </p:nvSpPr>
        <p:spPr>
          <a:xfrm rot="5400000">
            <a:off x="7506655" y="7597287"/>
            <a:ext cx="719392" cy="290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815401CC-7F48-FC2E-01BE-518308602B0A}"/>
              </a:ext>
            </a:extLst>
          </p:cNvPr>
          <p:cNvCxnSpPr>
            <a:cxnSpLocks/>
          </p:cNvCxnSpPr>
          <p:nvPr/>
        </p:nvCxnSpPr>
        <p:spPr>
          <a:xfrm flipV="1">
            <a:off x="7086600" y="8129077"/>
            <a:ext cx="590030" cy="371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F72CD5C-0ADB-E302-6D29-0E3C67BFE4D7}"/>
              </a:ext>
            </a:extLst>
          </p:cNvPr>
          <p:cNvSpPr txBox="1"/>
          <p:nvPr/>
        </p:nvSpPr>
        <p:spPr>
          <a:xfrm>
            <a:off x="6067957" y="8329070"/>
            <a:ext cx="126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Kanit Light" pitchFamily="2" charset="-34"/>
                <a:cs typeface="Kanit Light" pitchFamily="2" charset="-34"/>
              </a:rPr>
              <a:t>ราคาเปิด</a:t>
            </a:r>
          </a:p>
        </p:txBody>
      </p: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83FCDFE7-B9B6-2BBB-6E16-FE054E6AC5E4}"/>
              </a:ext>
            </a:extLst>
          </p:cNvPr>
          <p:cNvGrpSpPr/>
          <p:nvPr/>
        </p:nvGrpSpPr>
        <p:grpSpPr>
          <a:xfrm>
            <a:off x="2650765" y="7382859"/>
            <a:ext cx="2330370" cy="1202192"/>
            <a:chOff x="3242337" y="5003446"/>
            <a:chExt cx="2330370" cy="1202192"/>
          </a:xfrm>
        </p:grpSpPr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6ECCB9D7-D232-B212-6F03-029DAC3F32CA}"/>
                </a:ext>
              </a:extLst>
            </p:cNvPr>
            <p:cNvSpPr/>
            <p:nvPr/>
          </p:nvSpPr>
          <p:spPr>
            <a:xfrm>
              <a:off x="5235945" y="5003446"/>
              <a:ext cx="46224" cy="76511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33549C73-C907-DC7C-372F-F2A7B3DA4F05}"/>
                </a:ext>
              </a:extLst>
            </p:cNvPr>
            <p:cNvSpPr/>
            <p:nvPr/>
          </p:nvSpPr>
          <p:spPr>
            <a:xfrm rot="5400000">
              <a:off x="5067816" y="5473289"/>
              <a:ext cx="45719" cy="2905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642C0A72-4E3A-5712-DD65-D69AB936FBE5}"/>
                </a:ext>
              </a:extLst>
            </p:cNvPr>
            <p:cNvSpPr/>
            <p:nvPr/>
          </p:nvSpPr>
          <p:spPr>
            <a:xfrm rot="5400000">
              <a:off x="5404578" y="5058483"/>
              <a:ext cx="45719" cy="29053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11" name="ลูกศรเชื่อมต่อแบบตรง 10">
              <a:extLst>
                <a:ext uri="{FF2B5EF4-FFF2-40B4-BE49-F238E27FC236}">
                  <a16:creationId xmlns:a16="http://schemas.microsoft.com/office/drawing/2014/main" id="{49D7FCAA-6D96-951D-CCAD-2777FBDDE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689" y="5621482"/>
              <a:ext cx="590030" cy="371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8611538B-24C7-ECDA-5FDB-0E260EA05C3B}"/>
                </a:ext>
              </a:extLst>
            </p:cNvPr>
            <p:cNvSpPr txBox="1"/>
            <p:nvPr/>
          </p:nvSpPr>
          <p:spPr>
            <a:xfrm>
              <a:off x="3242337" y="5805528"/>
              <a:ext cx="12674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b="1" dirty="0">
                  <a:latin typeface="Kanit Light" pitchFamily="2" charset="-34"/>
                  <a:cs typeface="Kanit Light" pitchFamily="2" charset="-34"/>
                </a:rPr>
                <a:t>ราคาเปิด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425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261FEC5-2F67-A386-FEAE-A1B4A4FF5BD1}"/>
              </a:ext>
            </a:extLst>
          </p:cNvPr>
          <p:cNvSpPr/>
          <p:nvPr/>
        </p:nvSpPr>
        <p:spPr>
          <a:xfrm>
            <a:off x="797070" y="6756649"/>
            <a:ext cx="3343137" cy="1987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F177ABF3-3FF8-AB8C-B774-3AE609DFD61A}"/>
              </a:ext>
            </a:extLst>
          </p:cNvPr>
          <p:cNvSpPr/>
          <p:nvPr/>
        </p:nvSpPr>
        <p:spPr>
          <a:xfrm>
            <a:off x="4670996" y="6559771"/>
            <a:ext cx="3305141" cy="1987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584F5F6-4CCE-F837-FC77-83160687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C</a:t>
            </a:r>
            <a:r>
              <a:rPr lang="en-US" sz="4400" b="1" dirty="0">
                <a:latin typeface="Kanit Light" pitchFamily="2" charset="-34"/>
                <a:cs typeface="Kanit Light" pitchFamily="2" charset="-34"/>
              </a:rPr>
              <a:t>andle </a:t>
            </a:r>
            <a:r>
              <a:rPr lang="en-US" sz="44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R</a:t>
            </a:r>
            <a:r>
              <a:rPr lang="en-US" sz="4400" b="1" dirty="0">
                <a:latin typeface="Kanit Light" pitchFamily="2" charset="-34"/>
                <a:cs typeface="Kanit Light" pitchFamily="2" charset="-34"/>
              </a:rPr>
              <a:t>ange </a:t>
            </a:r>
            <a:r>
              <a:rPr lang="en-US" sz="44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T</a:t>
            </a:r>
            <a:r>
              <a:rPr lang="en-US" sz="4400" b="1" dirty="0">
                <a:latin typeface="Kanit Light" pitchFamily="2" charset="-34"/>
                <a:cs typeface="Kanit Light" pitchFamily="2" charset="-34"/>
              </a:rPr>
              <a:t>heory &amp;</a:t>
            </a:r>
            <a:br>
              <a:rPr lang="en-US" sz="4400" b="1" dirty="0">
                <a:latin typeface="Kanit Light" pitchFamily="2" charset="-34"/>
                <a:cs typeface="Kanit Light" pitchFamily="2" charset="-34"/>
              </a:rPr>
            </a:br>
            <a:r>
              <a:rPr lang="en-US" sz="4400" b="1" dirty="0">
                <a:latin typeface="Kanit Light" pitchFamily="2" charset="-34"/>
                <a:cs typeface="Kanit Light" pitchFamily="2" charset="-34"/>
              </a:rPr>
              <a:t>Power Of Three (PO3)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1592614-726D-9F94-8E6E-23E008C46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56" y="2384063"/>
            <a:ext cx="8993888" cy="6293222"/>
          </a:xfrm>
        </p:spPr>
        <p:txBody>
          <a:bodyPr/>
          <a:lstStyle/>
          <a:p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Manipulation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หมายถึง สำหรับ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ICT Concept  Manipulation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หมายถึง การกำจัดผู้เล่นออกจากตลาด ไม่แปลแบบ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Google Translator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นะครับ ที่จะแปลกันว่า การชักจูง การจัดการ บ้าบอ แปลไรแบบนั้นไร้สาระ</a:t>
            </a:r>
          </a:p>
          <a:p>
            <a:r>
              <a:rPr lang="th-TH" sz="2400" b="1" dirty="0">
                <a:solidFill>
                  <a:schemeClr val="bg1"/>
                </a:solidFill>
                <a:highlight>
                  <a:srgbClr val="FFFF00"/>
                </a:highlight>
                <a:latin typeface="Kanit Light" pitchFamily="2" charset="-34"/>
                <a:cs typeface="Kanit Light" pitchFamily="2" charset="-34"/>
              </a:rPr>
              <a:t>การกำจัดผู้เล่นออกจากตลาดก็คือการล่า </a:t>
            </a:r>
            <a:r>
              <a:rPr lang="en-US" sz="2400" b="1" dirty="0">
                <a:solidFill>
                  <a:schemeClr val="bg1"/>
                </a:solidFill>
                <a:highlight>
                  <a:srgbClr val="FFFF00"/>
                </a:highlight>
                <a:latin typeface="Kanit Light" pitchFamily="2" charset="-34"/>
                <a:cs typeface="Kanit Light" pitchFamily="2" charset="-34"/>
              </a:rPr>
              <a:t>SL </a:t>
            </a:r>
            <a:r>
              <a:rPr lang="th-TH" sz="2400" b="1" dirty="0">
                <a:solidFill>
                  <a:schemeClr val="bg1"/>
                </a:solidFill>
                <a:highlight>
                  <a:srgbClr val="FFFF00"/>
                </a:highlight>
                <a:latin typeface="Kanit Light" pitchFamily="2" charset="-34"/>
                <a:cs typeface="Kanit Light" pitchFamily="2" charset="-34"/>
              </a:rPr>
              <a:t>หรือ ที่เราได้ยินผ่านหูว่า </a:t>
            </a:r>
            <a:r>
              <a:rPr lang="en-US" sz="2400" b="1" dirty="0">
                <a:solidFill>
                  <a:schemeClr val="bg1"/>
                </a:solidFill>
                <a:highlight>
                  <a:srgbClr val="FFFF00"/>
                </a:highlight>
                <a:latin typeface="Kanit Light" pitchFamily="2" charset="-34"/>
                <a:cs typeface="Kanit Light" pitchFamily="2" charset="-34"/>
              </a:rPr>
              <a:t>Stop Hunt </a:t>
            </a:r>
            <a:r>
              <a:rPr lang="th-TH" sz="2400" b="1" dirty="0">
                <a:solidFill>
                  <a:schemeClr val="bg1"/>
                </a:solidFill>
                <a:highlight>
                  <a:srgbClr val="FFFF00"/>
                </a:highlight>
                <a:latin typeface="Kanit Light" pitchFamily="2" charset="-34"/>
                <a:cs typeface="Kanit Light" pitchFamily="2" charset="-34"/>
              </a:rPr>
              <a:t>นั่นเอง</a:t>
            </a:r>
          </a:p>
          <a:p>
            <a:pPr marL="0" indent="0">
              <a:buNone/>
            </a:pPr>
            <a:endParaRPr lang="th-TH" dirty="0"/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EE493402-0DC8-0DE5-BBA6-BACBC9CA1757}"/>
              </a:ext>
            </a:extLst>
          </p:cNvPr>
          <p:cNvCxnSpPr>
            <a:cxnSpLocks/>
          </p:cNvCxnSpPr>
          <p:nvPr/>
        </p:nvCxnSpPr>
        <p:spPr>
          <a:xfrm>
            <a:off x="4040234" y="5840193"/>
            <a:ext cx="0" cy="1254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118CFAE6-0F27-DC43-DF37-03AAE75736E3}"/>
              </a:ext>
            </a:extLst>
          </p:cNvPr>
          <p:cNvSpPr/>
          <p:nvPr/>
        </p:nvSpPr>
        <p:spPr>
          <a:xfrm>
            <a:off x="2422535" y="5972921"/>
            <a:ext cx="53713" cy="98247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772B48E-AA8F-1DEA-4B2C-BBCECD716062}"/>
              </a:ext>
            </a:extLst>
          </p:cNvPr>
          <p:cNvSpPr/>
          <p:nvPr/>
        </p:nvSpPr>
        <p:spPr>
          <a:xfrm rot="5400000">
            <a:off x="2254407" y="6442764"/>
            <a:ext cx="45719" cy="290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38998AB-4429-98C5-4F28-CE387C677729}"/>
              </a:ext>
            </a:extLst>
          </p:cNvPr>
          <p:cNvSpPr/>
          <p:nvPr/>
        </p:nvSpPr>
        <p:spPr>
          <a:xfrm rot="5400000">
            <a:off x="2591169" y="6027958"/>
            <a:ext cx="45719" cy="290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73660EA7-BEC5-B3B1-CBB9-5BD3F982279D}"/>
              </a:ext>
            </a:extLst>
          </p:cNvPr>
          <p:cNvSpPr/>
          <p:nvPr/>
        </p:nvSpPr>
        <p:spPr>
          <a:xfrm rot="5400000">
            <a:off x="3699978" y="6198209"/>
            <a:ext cx="719392" cy="29053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758B04A8-482F-28BB-5594-B00CB0AD7E2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582417" y="7107117"/>
            <a:ext cx="1413819" cy="50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7B846497-32BE-0A2D-2765-05C66F345152}"/>
              </a:ext>
            </a:extLst>
          </p:cNvPr>
          <p:cNvCxnSpPr>
            <a:cxnSpLocks/>
          </p:cNvCxnSpPr>
          <p:nvPr/>
        </p:nvCxnSpPr>
        <p:spPr>
          <a:xfrm flipV="1">
            <a:off x="1805454" y="7014457"/>
            <a:ext cx="599062" cy="37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91B68B4-D045-ABAC-1014-7AC8D79A8273}"/>
              </a:ext>
            </a:extLst>
          </p:cNvPr>
          <p:cNvSpPr txBox="1"/>
          <p:nvPr/>
        </p:nvSpPr>
        <p:spPr>
          <a:xfrm>
            <a:off x="739710" y="7410285"/>
            <a:ext cx="184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จุดต่ำสุดของวัน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6E21D1BD-B2E6-9D87-FD6C-81C280D295C3}"/>
              </a:ext>
            </a:extLst>
          </p:cNvPr>
          <p:cNvSpPr/>
          <p:nvPr/>
        </p:nvSpPr>
        <p:spPr>
          <a:xfrm>
            <a:off x="2422534" y="6633126"/>
            <a:ext cx="53713" cy="333439"/>
          </a:xfrm>
          <a:prstGeom prst="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3094F7B9-5F6D-EE7D-3F6E-ED03E201D4D1}"/>
              </a:ext>
            </a:extLst>
          </p:cNvPr>
          <p:cNvSpPr/>
          <p:nvPr/>
        </p:nvSpPr>
        <p:spPr>
          <a:xfrm>
            <a:off x="4024950" y="6723749"/>
            <a:ext cx="51854" cy="279187"/>
          </a:xfrm>
          <a:prstGeom prst="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47D8E304-0366-49D4-E573-DAE376D83E60}"/>
              </a:ext>
            </a:extLst>
          </p:cNvPr>
          <p:cNvSpPr txBox="1"/>
          <p:nvPr/>
        </p:nvSpPr>
        <p:spPr>
          <a:xfrm>
            <a:off x="797070" y="5518233"/>
            <a:ext cx="2753228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ตัวอย่าง </a:t>
            </a:r>
            <a:r>
              <a:rPr lang="en-US" sz="2000" b="1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Bullish Candle</a:t>
            </a:r>
            <a:endParaRPr lang="th-TH" sz="2000" b="1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69219B4-07CD-53F6-FD31-B9C59583F964}"/>
              </a:ext>
            </a:extLst>
          </p:cNvPr>
          <p:cNvSpPr txBox="1"/>
          <p:nvPr/>
        </p:nvSpPr>
        <p:spPr>
          <a:xfrm>
            <a:off x="4995845" y="5530674"/>
            <a:ext cx="2753228" cy="4001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ตัวอย่าง </a:t>
            </a:r>
            <a:r>
              <a:rPr lang="en-US" sz="2000" b="1" dirty="0">
                <a:solidFill>
                  <a:schemeClr val="bg1"/>
                </a:solidFill>
                <a:latin typeface="Kanit Light" pitchFamily="2" charset="-34"/>
                <a:cs typeface="Kanit Light" pitchFamily="2" charset="-34"/>
              </a:rPr>
              <a:t>Bearish Candle</a:t>
            </a:r>
            <a:endParaRPr lang="th-TH" sz="2000" b="1" dirty="0">
              <a:solidFill>
                <a:schemeClr val="bg1"/>
              </a:solidFill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F2FEBC42-B5D5-A913-2273-5811043E114B}"/>
              </a:ext>
            </a:extLst>
          </p:cNvPr>
          <p:cNvCxnSpPr>
            <a:cxnSpLocks/>
          </p:cNvCxnSpPr>
          <p:nvPr/>
        </p:nvCxnSpPr>
        <p:spPr>
          <a:xfrm>
            <a:off x="7950211" y="6456995"/>
            <a:ext cx="0" cy="1254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F962B558-1991-7276-8BB7-23113B892885}"/>
              </a:ext>
            </a:extLst>
          </p:cNvPr>
          <p:cNvSpPr/>
          <p:nvPr/>
        </p:nvSpPr>
        <p:spPr>
          <a:xfrm>
            <a:off x="6332512" y="6589723"/>
            <a:ext cx="53713" cy="9824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0967D12C-460E-9F2C-62EE-2EB6B1BDCF62}"/>
              </a:ext>
            </a:extLst>
          </p:cNvPr>
          <p:cNvSpPr/>
          <p:nvPr/>
        </p:nvSpPr>
        <p:spPr>
          <a:xfrm rot="5400000">
            <a:off x="6507627" y="7071666"/>
            <a:ext cx="45719" cy="2905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AF92D038-8A5F-02FC-FF12-33ECB2128420}"/>
              </a:ext>
            </a:extLst>
          </p:cNvPr>
          <p:cNvSpPr/>
          <p:nvPr/>
        </p:nvSpPr>
        <p:spPr>
          <a:xfrm rot="5400000">
            <a:off x="6173552" y="6718074"/>
            <a:ext cx="45719" cy="2905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48ED4DCC-925B-78FF-91DF-22C9704A68A9}"/>
              </a:ext>
            </a:extLst>
          </p:cNvPr>
          <p:cNvSpPr/>
          <p:nvPr/>
        </p:nvSpPr>
        <p:spPr>
          <a:xfrm rot="5400000">
            <a:off x="7598935" y="7006147"/>
            <a:ext cx="719392" cy="2905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3B3FCC08-3F84-2B8C-C65B-0790AB2CEAE7}"/>
              </a:ext>
            </a:extLst>
          </p:cNvPr>
          <p:cNvSpPr/>
          <p:nvPr/>
        </p:nvSpPr>
        <p:spPr>
          <a:xfrm>
            <a:off x="7924284" y="6500632"/>
            <a:ext cx="51854" cy="27918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6" name="ลูกศรเชื่อมต่อแบบตรง 25">
            <a:extLst>
              <a:ext uri="{FF2B5EF4-FFF2-40B4-BE49-F238E27FC236}">
                <a16:creationId xmlns:a16="http://schemas.microsoft.com/office/drawing/2014/main" id="{C452F025-BE79-D0B9-20A4-91D883E7E553}"/>
              </a:ext>
            </a:extLst>
          </p:cNvPr>
          <p:cNvCxnSpPr>
            <a:cxnSpLocks/>
          </p:cNvCxnSpPr>
          <p:nvPr/>
        </p:nvCxnSpPr>
        <p:spPr>
          <a:xfrm flipH="1">
            <a:off x="8103900" y="6346130"/>
            <a:ext cx="310757" cy="11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ลูกศรเชื่อมต่อแบบตรง 26">
            <a:extLst>
              <a:ext uri="{FF2B5EF4-FFF2-40B4-BE49-F238E27FC236}">
                <a16:creationId xmlns:a16="http://schemas.microsoft.com/office/drawing/2014/main" id="{E72A8B3D-5CED-2CB4-85D4-97BAE8DCEA17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6530486" y="6134909"/>
            <a:ext cx="1573414" cy="407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466BC9F4-8623-3A21-98DA-A92315D83BED}"/>
              </a:ext>
            </a:extLst>
          </p:cNvPr>
          <p:cNvSpPr txBox="1"/>
          <p:nvPr/>
        </p:nvSpPr>
        <p:spPr>
          <a:xfrm>
            <a:off x="8103900" y="5934854"/>
            <a:ext cx="184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จุดสูงสุดของวัน</a:t>
            </a:r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CB9AB65A-37A6-A986-5F7F-C992A8F57461}"/>
              </a:ext>
            </a:extLst>
          </p:cNvPr>
          <p:cNvSpPr/>
          <p:nvPr/>
        </p:nvSpPr>
        <p:spPr>
          <a:xfrm>
            <a:off x="6331505" y="6589723"/>
            <a:ext cx="53713" cy="16692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D0A5D2F9-354C-9FD1-6F58-D1179B1B5444}"/>
              </a:ext>
            </a:extLst>
          </p:cNvPr>
          <p:cNvSpPr txBox="1"/>
          <p:nvPr/>
        </p:nvSpPr>
        <p:spPr>
          <a:xfrm>
            <a:off x="810918" y="6733448"/>
            <a:ext cx="784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HTF POI</a:t>
            </a:r>
            <a:endParaRPr lang="th-TH" sz="1100" b="1" dirty="0">
              <a:solidFill>
                <a:srgbClr val="FFFF00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CECF69F6-FFD8-C9C3-9000-37EB0D2E3098}"/>
              </a:ext>
            </a:extLst>
          </p:cNvPr>
          <p:cNvSpPr txBox="1"/>
          <p:nvPr/>
        </p:nvSpPr>
        <p:spPr>
          <a:xfrm>
            <a:off x="4684844" y="6536570"/>
            <a:ext cx="784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HTF POI</a:t>
            </a:r>
            <a:endParaRPr lang="th-TH" sz="1100" b="1" dirty="0">
              <a:solidFill>
                <a:srgbClr val="FFFF00"/>
              </a:solidFill>
              <a:latin typeface="Kanit Light" pitchFamily="2" charset="-34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67940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859A8F9-D3DF-2A18-D472-6D3D7A95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49" y="498102"/>
            <a:ext cx="7937303" cy="2100795"/>
          </a:xfrm>
        </p:spPr>
        <p:txBody>
          <a:bodyPr/>
          <a:lstStyle/>
          <a:p>
            <a:r>
              <a:rPr lang="en-US" sz="48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C</a:t>
            </a:r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andle </a:t>
            </a:r>
            <a:r>
              <a:rPr lang="en-US" sz="48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R</a:t>
            </a:r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ange </a:t>
            </a:r>
            <a:r>
              <a:rPr lang="en-US" sz="48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T</a:t>
            </a:r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heory &amp;</a:t>
            </a:r>
            <a:br>
              <a:rPr lang="en-US" sz="4800" b="1" dirty="0">
                <a:latin typeface="Kanit Light" pitchFamily="2" charset="-34"/>
                <a:cs typeface="Kanit Light" pitchFamily="2" charset="-34"/>
              </a:rPr>
            </a:br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Power Of Three (PO3)</a:t>
            </a:r>
            <a:endParaRPr lang="th-TH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1FE951B-D1F1-35A6-5EF5-FF214585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8" y="3184163"/>
            <a:ext cx="8697784" cy="629322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Manipulation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จะเกิดขึ้นในช่วง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London Session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หรือ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London Killzone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ซึ่งมักจะตรงกับช่วงเวลา บ่ายสองโมง-5โมงเย็นตามเวลาบ้านเรา ซึ่งจะตรงกับ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London Market Open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นั่นเอง  </a:t>
            </a:r>
          </a:p>
          <a:p>
            <a:endParaRPr lang="th-TH" sz="2400" b="1" dirty="0">
              <a:latin typeface="Kanit Light" pitchFamily="2" charset="-34"/>
              <a:cs typeface="Kanit Light" pitchFamily="2" charset="-34"/>
            </a:endParaRPr>
          </a:p>
          <a:p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ในช่วงนี้ตลาดจะวิ่งเร็วกว่า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Asian Market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และมักจะสร้างจุดต่ำสุดหรือสูงสุดของวันเกิดขึ้น  </a:t>
            </a:r>
          </a:p>
          <a:p>
            <a:endParaRPr lang="th-TH" sz="2400" b="1" dirty="0">
              <a:latin typeface="Kanit Light" pitchFamily="2" charset="-34"/>
              <a:cs typeface="Kanit Light" pitchFamily="2" charset="-34"/>
            </a:endParaRPr>
          </a:p>
          <a:p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โดยมักจะวิ่งไปในทิศทางตรงกันข้ามกับทิศทางของวันนั้นๆ ตัวอย่างเช่นเป็น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Bullish Day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ก็จะวิ่งไปสร้างจุดต่ำสุดของวันก่อน และกลับตัวเพื่อวิ่งไปหาจุดสูงสุดของวัน</a:t>
            </a:r>
          </a:p>
          <a:p>
            <a:endParaRPr lang="th-TH" sz="2400" b="1" dirty="0">
              <a:latin typeface="Kanit Light" pitchFamily="2" charset="-34"/>
              <a:cs typeface="Kanit Light" pitchFamily="2" charset="-34"/>
            </a:endParaRPr>
          </a:p>
          <a:p>
            <a:r>
              <a:rPr lang="th-TH" sz="2400" b="1" dirty="0">
                <a:solidFill>
                  <a:srgbClr val="0070C0"/>
                </a:solidFill>
                <a:highlight>
                  <a:srgbClr val="00FF00"/>
                </a:highlight>
                <a:latin typeface="Kanit Light" pitchFamily="2" charset="-34"/>
                <a:cs typeface="Kanit Light" pitchFamily="2" charset="-34"/>
              </a:rPr>
              <a:t>ดังนั้นแล้วท่อน </a:t>
            </a:r>
            <a:r>
              <a:rPr lang="en-US" sz="2400" b="1" dirty="0">
                <a:solidFill>
                  <a:srgbClr val="0070C0"/>
                </a:solidFill>
                <a:highlight>
                  <a:srgbClr val="00FF00"/>
                </a:highlight>
                <a:latin typeface="Kanit Light" pitchFamily="2" charset="-34"/>
                <a:cs typeface="Kanit Light" pitchFamily="2" charset="-34"/>
              </a:rPr>
              <a:t>Manipulation </a:t>
            </a:r>
            <a:r>
              <a:rPr lang="th-TH" sz="2400" b="1" dirty="0">
                <a:solidFill>
                  <a:srgbClr val="0070C0"/>
                </a:solidFill>
                <a:highlight>
                  <a:srgbClr val="00FF00"/>
                </a:highlight>
                <a:latin typeface="Kanit Light" pitchFamily="2" charset="-34"/>
                <a:cs typeface="Kanit Light" pitchFamily="2" charset="-34"/>
              </a:rPr>
              <a:t>จึงเป็นท่อนที่สำคัญมากที่เราควรมี </a:t>
            </a:r>
            <a:r>
              <a:rPr lang="en-US" sz="2400" b="1" dirty="0">
                <a:solidFill>
                  <a:srgbClr val="0070C0"/>
                </a:solidFill>
                <a:highlight>
                  <a:srgbClr val="00FF00"/>
                </a:highlight>
                <a:latin typeface="Kanit Light" pitchFamily="2" charset="-34"/>
                <a:cs typeface="Kanit Light" pitchFamily="2" charset="-34"/>
              </a:rPr>
              <a:t>Order </a:t>
            </a:r>
            <a:r>
              <a:rPr lang="th-TH" sz="2400" b="1" dirty="0">
                <a:solidFill>
                  <a:srgbClr val="0070C0"/>
                </a:solidFill>
                <a:highlight>
                  <a:srgbClr val="00FF00"/>
                </a:highlight>
                <a:latin typeface="Kanit Light" pitchFamily="2" charset="-34"/>
                <a:cs typeface="Kanit Light" pitchFamily="2" charset="-34"/>
              </a:rPr>
              <a:t>ไว้เพราะเราจะได้ </a:t>
            </a:r>
            <a:r>
              <a:rPr lang="en-US" sz="2400" b="1" dirty="0">
                <a:solidFill>
                  <a:srgbClr val="0070C0"/>
                </a:solidFill>
                <a:highlight>
                  <a:srgbClr val="00FF00"/>
                </a:highlight>
                <a:latin typeface="Kanit Light" pitchFamily="2" charset="-34"/>
                <a:cs typeface="Kanit Light" pitchFamily="2" charset="-34"/>
              </a:rPr>
              <a:t>Order </a:t>
            </a:r>
            <a:r>
              <a:rPr lang="th-TH" sz="2400" b="1" dirty="0">
                <a:solidFill>
                  <a:srgbClr val="0070C0"/>
                </a:solidFill>
                <a:highlight>
                  <a:srgbClr val="00FF00"/>
                </a:highlight>
                <a:latin typeface="Kanit Light" pitchFamily="2" charset="-34"/>
                <a:cs typeface="Kanit Light" pitchFamily="2" charset="-34"/>
              </a:rPr>
              <a:t>ในจุดต่ำสุดหรือสูงสุดของวัน เพราะเราจะได้เข้าในตำแหน่งไส้เทียนของวันนั่นเอง</a:t>
            </a:r>
          </a:p>
          <a:p>
            <a:endParaRPr lang="th-TH" sz="2400" b="1" dirty="0">
              <a:latin typeface="Kanit Light" pitchFamily="2" charset="-34"/>
              <a:cs typeface="Kanit Light" pitchFamily="2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1001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60AEBD32-25CA-ECE1-C19A-5FBEF58F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49" y="498102"/>
            <a:ext cx="7937303" cy="2100795"/>
          </a:xfrm>
        </p:spPr>
        <p:txBody>
          <a:bodyPr/>
          <a:lstStyle/>
          <a:p>
            <a:r>
              <a:rPr lang="en-US" sz="4800" b="1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C</a:t>
            </a:r>
            <a:r>
              <a:rPr lang="en-US" sz="4800" b="1">
                <a:latin typeface="Kanit Light" pitchFamily="2" charset="-34"/>
                <a:cs typeface="Kanit Light" pitchFamily="2" charset="-34"/>
              </a:rPr>
              <a:t>andle </a:t>
            </a:r>
            <a:r>
              <a:rPr lang="en-US" sz="4800" b="1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R</a:t>
            </a:r>
            <a:r>
              <a:rPr lang="en-US" sz="4800" b="1">
                <a:latin typeface="Kanit Light" pitchFamily="2" charset="-34"/>
                <a:cs typeface="Kanit Light" pitchFamily="2" charset="-34"/>
              </a:rPr>
              <a:t>ange </a:t>
            </a:r>
            <a:r>
              <a:rPr lang="en-US" sz="4800" b="1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T</a:t>
            </a:r>
            <a:r>
              <a:rPr lang="en-US" sz="4800" b="1">
                <a:latin typeface="Kanit Light" pitchFamily="2" charset="-34"/>
                <a:cs typeface="Kanit Light" pitchFamily="2" charset="-34"/>
              </a:rPr>
              <a:t>heory &amp;</a:t>
            </a:r>
            <a:br>
              <a:rPr lang="en-US" sz="4800" b="1">
                <a:latin typeface="Kanit Light" pitchFamily="2" charset="-34"/>
                <a:cs typeface="Kanit Light" pitchFamily="2" charset="-34"/>
              </a:rPr>
            </a:br>
            <a:r>
              <a:rPr lang="en-US" sz="4800" b="1">
                <a:latin typeface="Kanit Light" pitchFamily="2" charset="-34"/>
                <a:cs typeface="Kanit Light" pitchFamily="2" charset="-34"/>
              </a:rPr>
              <a:t>Power Of Three (PO3)</a:t>
            </a:r>
            <a:endParaRPr lang="th-TH" dirty="0"/>
          </a:p>
        </p:txBody>
      </p:sp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B553FF9D-9492-2EC1-B41D-3C119DFE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8" y="3184163"/>
            <a:ext cx="8697784" cy="629322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Distribution 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ไม่แปลตาม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Google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หรือ แปลว่าการแจกจ่ายหรือการกระจายกันนะ ไร้สาระ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Distribution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สำหรับ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ICT Concept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มันคือการ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Expansion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หรือการขยายตัวของ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Range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ราคาหลังจากที่ราคานั้นได้ทำการ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Manipulation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มาก่อนหน้านี้</a:t>
            </a:r>
          </a:p>
          <a:p>
            <a:endParaRPr lang="th-TH" sz="2400" b="1" dirty="0">
              <a:latin typeface="Kanit Light" pitchFamily="2" charset="-34"/>
              <a:cs typeface="Kanit Light" pitchFamily="2" charset="-34"/>
            </a:endParaRPr>
          </a:p>
          <a:p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จริงๆแล้วไม่ควรเรียก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AMD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ควรเรียก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AME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เปลี่ยน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D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เป็น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E 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ที่แปลว่า </a:t>
            </a:r>
            <a:r>
              <a:rPr lang="en-US" sz="2400" b="1" dirty="0">
                <a:latin typeface="Kanit Light" pitchFamily="2" charset="-34"/>
                <a:cs typeface="Kanit Light" pitchFamily="2" charset="-34"/>
              </a:rPr>
              <a:t>Expansion </a:t>
            </a:r>
            <a:r>
              <a:rPr lang="th-TH" sz="2400" b="1" dirty="0" err="1">
                <a:latin typeface="Kanit Light" pitchFamily="2" charset="-34"/>
                <a:cs typeface="Kanit Light" pitchFamily="2" charset="-34"/>
              </a:rPr>
              <a:t>ซะ</a:t>
            </a:r>
            <a:r>
              <a:rPr lang="th-TH" sz="2400" b="1" dirty="0">
                <a:latin typeface="Kanit Light" pitchFamily="2" charset="-34"/>
                <a:cs typeface="Kanit Light" pitchFamily="2" charset="-34"/>
              </a:rPr>
              <a:t> จะได้เข้าใจง่ายๆ</a:t>
            </a:r>
            <a:endParaRPr lang="en-US" sz="2400" b="1" dirty="0">
              <a:latin typeface="Kanit Light" pitchFamily="2" charset="-34"/>
              <a:cs typeface="Kanit Ligh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3745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AFB3ED80-A8D5-DBD6-6DD8-EFAAB410FF7E}"/>
              </a:ext>
            </a:extLst>
          </p:cNvPr>
          <p:cNvSpPr txBox="1">
            <a:spLocks/>
          </p:cNvSpPr>
          <p:nvPr/>
        </p:nvSpPr>
        <p:spPr>
          <a:xfrm>
            <a:off x="288124" y="-527237"/>
            <a:ext cx="7937303" cy="105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spcBef>
                <a:spcPct val="0"/>
              </a:spcBef>
              <a:buNone/>
              <a:defRPr sz="4725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th-TH" sz="4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06312C5E-E917-9486-0981-F81D1D0FD5D6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sp>
        <p:nvSpPr>
          <p:cNvPr id="5" name="ชื่อเรื่อง 4">
            <a:extLst>
              <a:ext uri="{FF2B5EF4-FFF2-40B4-BE49-F238E27FC236}">
                <a16:creationId xmlns:a16="http://schemas.microsoft.com/office/drawing/2014/main" id="{A869E059-2B59-B244-EB04-2F2221F3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50" y="1298202"/>
            <a:ext cx="7937303" cy="2100795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  <a:highlight>
                  <a:srgbClr val="00FF00"/>
                </a:highlight>
                <a:latin typeface="Kanit Light" pitchFamily="2" charset="-34"/>
                <a:cs typeface="Kanit Light" pitchFamily="2" charset="-34"/>
              </a:rPr>
              <a:t>Turtle Soup  </a:t>
            </a:r>
            <a:r>
              <a:rPr lang="en-US" sz="2800" dirty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  <a:t>(Manipulation Phase)</a:t>
            </a:r>
            <a:br>
              <a:rPr lang="th-TH" sz="2800" dirty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</a:br>
            <a:endParaRPr lang="th-TH" sz="2800" dirty="0">
              <a:solidFill>
                <a:schemeClr val="tx1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1D306F4-82AD-0C7B-6238-BCC5FC6FDE60}"/>
              </a:ext>
            </a:extLst>
          </p:cNvPr>
          <p:cNvSpPr txBox="1"/>
          <p:nvPr/>
        </p:nvSpPr>
        <p:spPr>
          <a:xfrm>
            <a:off x="700375" y="2348599"/>
            <a:ext cx="92095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Kanit Light" pitchFamily="2" charset="-34"/>
                <a:cs typeface="Kanit Light" pitchFamily="2" charset="-34"/>
              </a:rPr>
              <a:t>Turtle Soup </a:t>
            </a:r>
            <a:r>
              <a:rPr lang="th-TH" sz="2800" dirty="0">
                <a:latin typeface="Kanit Light" pitchFamily="2" charset="-34"/>
                <a:cs typeface="Kanit Light" pitchFamily="2" charset="-34"/>
              </a:rPr>
              <a:t>ไม่ได้แปลว่า ซุปเต่านะครับ มันเป็นคำเปรียบเปรยของฝรั่งเค้า แต่พี่ไทยเราก็เอามาเรียก</a:t>
            </a:r>
            <a:br>
              <a:rPr lang="th-TH" sz="2800" dirty="0">
                <a:latin typeface="Kanit Light" pitchFamily="2" charset="-34"/>
                <a:cs typeface="Kanit Light" pitchFamily="2" charset="-34"/>
              </a:rPr>
            </a:br>
            <a:r>
              <a:rPr lang="th-TH" sz="2800" dirty="0">
                <a:latin typeface="Kanit Light" pitchFamily="2" charset="-34"/>
                <a:cs typeface="Kanit Light" pitchFamily="2" charset="-34"/>
              </a:rPr>
              <a:t>ให้มันดูน่ารัก ซึ่งขอให้เป็นที่เข้าใจในแบบฉบับเดียวกันว่า </a:t>
            </a:r>
          </a:p>
          <a:p>
            <a:endParaRPr lang="th-TH" sz="2800" dirty="0">
              <a:latin typeface="Kanit Light" pitchFamily="2" charset="-34"/>
              <a:cs typeface="Kanit Light" pitchFamily="2" charset="-34"/>
            </a:endParaRPr>
          </a:p>
          <a:p>
            <a:r>
              <a:rPr lang="th-TH" sz="2800" dirty="0">
                <a:latin typeface="Kanit Light" pitchFamily="2" charset="-34"/>
                <a:cs typeface="Kanit Light" pitchFamily="2" charset="-34"/>
              </a:rPr>
              <a:t>มันคือ </a:t>
            </a:r>
            <a:r>
              <a:rPr lang="th-TH" sz="2800" dirty="0">
                <a:solidFill>
                  <a:srgbClr val="FFC000"/>
                </a:solidFill>
                <a:latin typeface="Kanit Light" pitchFamily="2" charset="-34"/>
                <a:cs typeface="Kanit Light" pitchFamily="2" charset="-34"/>
              </a:rPr>
              <a:t>“รูปแบบการกลับตัวของราคารูปแบบหนึ่ง”  </a:t>
            </a:r>
            <a:r>
              <a:rPr lang="th-TH" sz="2800" dirty="0">
                <a:latin typeface="Kanit Light" pitchFamily="2" charset="-34"/>
                <a:cs typeface="Kanit Light" pitchFamily="2" charset="-34"/>
              </a:rPr>
              <a:t>ที่เกิดขึ้นบ่อยมากในตลาดและมักเกิดขึ้นทุกวัน</a:t>
            </a:r>
            <a:endParaRPr lang="th-TH" sz="2800" b="1" dirty="0">
              <a:solidFill>
                <a:srgbClr val="FF0000"/>
              </a:solidFill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B3FE775-7014-54E7-7131-AEEC3E8AEF0A}"/>
              </a:ext>
            </a:extLst>
          </p:cNvPr>
          <p:cNvSpPr txBox="1"/>
          <p:nvPr/>
        </p:nvSpPr>
        <p:spPr>
          <a:xfrm>
            <a:off x="793894" y="5651188"/>
            <a:ext cx="91883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บริบทของ </a:t>
            </a:r>
            <a:r>
              <a:rPr lang="en-US" sz="3200" b="1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Turtle Soup </a:t>
            </a:r>
            <a:r>
              <a:rPr lang="th-TH" sz="3200" b="1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จะเกิดขึ้นก่อนตำแหน่ง </a:t>
            </a:r>
            <a:r>
              <a:rPr lang="en-US" sz="3200" b="1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Point Of Interest </a:t>
            </a:r>
            <a:r>
              <a:rPr lang="th-TH" sz="3200" b="1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ที่เรา </a:t>
            </a:r>
            <a:r>
              <a:rPr lang="en-US" sz="3200" b="1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Focus</a:t>
            </a:r>
          </a:p>
          <a:p>
            <a:endParaRPr lang="en-US" sz="1800" b="1" dirty="0">
              <a:solidFill>
                <a:srgbClr val="FFFF00"/>
              </a:solidFill>
              <a:latin typeface="ThaiSans Neue Light" pitchFamily="2" charset="-34"/>
              <a:cs typeface="ThaiSans Neue Light" pitchFamily="2" charset="-34"/>
            </a:endParaRPr>
          </a:p>
          <a:p>
            <a:r>
              <a:rPr lang="th-TH" sz="3000" b="1" u="sng" dirty="0">
                <a:solidFill>
                  <a:srgbClr val="FFFF00"/>
                </a:solidFill>
                <a:latin typeface="ThaiSans Neue Light" pitchFamily="2" charset="-34"/>
                <a:cs typeface="ThaiSans Neue Light" pitchFamily="2" charset="-34"/>
              </a:rPr>
              <a:t>คำถาม</a:t>
            </a:r>
          </a:p>
          <a:p>
            <a:r>
              <a:rPr lang="th-TH" sz="3000" b="1" dirty="0">
                <a:latin typeface="ThaiSans Neue Light" pitchFamily="2" charset="-34"/>
                <a:cs typeface="ThaiSans Neue Light" pitchFamily="2" charset="-34"/>
              </a:rPr>
              <a:t>	</a:t>
            </a:r>
            <a:r>
              <a:rPr lang="en-US" sz="3000" b="1" dirty="0">
                <a:latin typeface="ThaiSans Neue Light" pitchFamily="2" charset="-34"/>
                <a:cs typeface="ThaiSans Neue Light" pitchFamily="2" charset="-34"/>
              </a:rPr>
              <a:t>Equal High , Equal Low  </a:t>
            </a:r>
            <a:r>
              <a:rPr lang="th-TH" sz="3000" b="1" dirty="0">
                <a:latin typeface="ThaiSans Neue Light" pitchFamily="2" charset="-34"/>
                <a:cs typeface="ThaiSans Neue Light" pitchFamily="2" charset="-34"/>
              </a:rPr>
              <a:t>คือ </a:t>
            </a:r>
            <a:r>
              <a:rPr lang="en-US" sz="3000" b="1" dirty="0">
                <a:latin typeface="ThaiSans Neue Light" pitchFamily="2" charset="-34"/>
                <a:cs typeface="ThaiSans Neue Light" pitchFamily="2" charset="-34"/>
              </a:rPr>
              <a:t>Turtle Soup </a:t>
            </a:r>
            <a:r>
              <a:rPr lang="th-TH" sz="3000" b="1" dirty="0">
                <a:latin typeface="ThaiSans Neue Light" pitchFamily="2" charset="-34"/>
                <a:cs typeface="ThaiSans Neue Light" pitchFamily="2" charset="-34"/>
              </a:rPr>
              <a:t>ไหม  </a:t>
            </a:r>
            <a:r>
              <a:rPr lang="th-TH" sz="3000" b="1" u="sng" dirty="0">
                <a:latin typeface="ThaiSans Neue Light" pitchFamily="2" charset="-34"/>
                <a:cs typeface="ThaiSans Neue Light" pitchFamily="2" charset="-34"/>
              </a:rPr>
              <a:t>คำตอบ</a:t>
            </a:r>
            <a:r>
              <a:rPr lang="th-TH" sz="3000" b="1" dirty="0">
                <a:latin typeface="ThaiSans Neue Light" pitchFamily="2" charset="-34"/>
                <a:cs typeface="ThaiSans Neue Light" pitchFamily="2" charset="-34"/>
              </a:rPr>
              <a:t> </a:t>
            </a:r>
            <a:r>
              <a:rPr lang="en-US" sz="3000" b="1" dirty="0">
                <a:latin typeface="ThaiSans Neue Light" pitchFamily="2" charset="-34"/>
                <a:cs typeface="ThaiSans Neue Light" pitchFamily="2" charset="-34"/>
              </a:rPr>
              <a:t> Yes</a:t>
            </a:r>
          </a:p>
          <a:p>
            <a:r>
              <a:rPr lang="en-US" sz="3000" b="1" dirty="0">
                <a:latin typeface="ThaiSans Neue Light" pitchFamily="2" charset="-34"/>
                <a:cs typeface="ThaiSans Neue Light" pitchFamily="2" charset="-34"/>
              </a:rPr>
              <a:t>	Inducement = Turtle Soup </a:t>
            </a:r>
            <a:r>
              <a:rPr lang="th-TH" sz="3000" b="1" dirty="0">
                <a:latin typeface="ThaiSans Neue Light" pitchFamily="2" charset="-34"/>
                <a:cs typeface="ThaiSans Neue Light" pitchFamily="2" charset="-34"/>
              </a:rPr>
              <a:t>ไหม </a:t>
            </a:r>
            <a:r>
              <a:rPr lang="th-TH" sz="3000" b="1" u="sng" dirty="0">
                <a:latin typeface="ThaiSans Neue Light" pitchFamily="2" charset="-34"/>
                <a:cs typeface="ThaiSans Neue Light" pitchFamily="2" charset="-34"/>
              </a:rPr>
              <a:t>คำตอบ</a:t>
            </a:r>
            <a:r>
              <a:rPr lang="th-TH" sz="3000" b="1" dirty="0">
                <a:latin typeface="ThaiSans Neue Light" pitchFamily="2" charset="-34"/>
                <a:cs typeface="ThaiSans Neue Light" pitchFamily="2" charset="-34"/>
              </a:rPr>
              <a:t> </a:t>
            </a:r>
            <a:r>
              <a:rPr lang="en-US" sz="3000" b="1" dirty="0">
                <a:latin typeface="ThaiSans Neue Light" pitchFamily="2" charset="-34"/>
                <a:cs typeface="ThaiSans Neue Light" pitchFamily="2" charset="-34"/>
              </a:rPr>
              <a:t>= Yes</a:t>
            </a:r>
          </a:p>
        </p:txBody>
      </p:sp>
    </p:spTree>
    <p:extLst>
      <p:ext uri="{BB962C8B-B14F-4D97-AF65-F5344CB8AC3E}">
        <p14:creationId xmlns:p14="http://schemas.microsoft.com/office/powerpoint/2010/main" val="727791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2AAFF14-4BCD-69E4-9CEE-62177D1E4454}"/>
              </a:ext>
            </a:extLst>
          </p:cNvPr>
          <p:cNvSpPr txBox="1"/>
          <p:nvPr/>
        </p:nvSpPr>
        <p:spPr>
          <a:xfrm>
            <a:off x="637980" y="780961"/>
            <a:ext cx="3694923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h-TH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รูปแบบของ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Turtle Soup</a:t>
            </a:r>
            <a:endParaRPr lang="th-TH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Quark" panose="02000000000000000000" pitchFamily="50" charset="0"/>
              <a:cs typeface="Quark" panose="02000000000000000000" pitchFamily="50" charset="0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D71CFC8-2AF9-1A24-27F6-6075085CCDAB}"/>
              </a:ext>
            </a:extLst>
          </p:cNvPr>
          <p:cNvSpPr/>
          <p:nvPr/>
        </p:nvSpPr>
        <p:spPr>
          <a:xfrm>
            <a:off x="2886270" y="2043279"/>
            <a:ext cx="696686" cy="82108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4D531DA5-423B-E158-CE12-679DFD097221}"/>
              </a:ext>
            </a:extLst>
          </p:cNvPr>
          <p:cNvGrpSpPr/>
          <p:nvPr/>
        </p:nvGrpSpPr>
        <p:grpSpPr>
          <a:xfrm>
            <a:off x="1816360" y="2155246"/>
            <a:ext cx="2631232" cy="2481943"/>
            <a:chOff x="1959429" y="1897224"/>
            <a:chExt cx="2631232" cy="2481943"/>
          </a:xfrm>
        </p:grpSpPr>
        <p:cxnSp>
          <p:nvCxnSpPr>
            <p:cNvPr id="7" name="ตัวเชื่อมต่อตรง 6">
              <a:extLst>
                <a:ext uri="{FF2B5EF4-FFF2-40B4-BE49-F238E27FC236}">
                  <a16:creationId xmlns:a16="http://schemas.microsoft.com/office/drawing/2014/main" id="{2DF9EFA3-011B-3637-E3F8-A0B3ED295AA8}"/>
                </a:ext>
              </a:extLst>
            </p:cNvPr>
            <p:cNvCxnSpPr/>
            <p:nvPr/>
          </p:nvCxnSpPr>
          <p:spPr>
            <a:xfrm flipV="1">
              <a:off x="1959429" y="2606351"/>
              <a:ext cx="690465" cy="15799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ตัวเชื่อมต่อตรง 7">
              <a:extLst>
                <a:ext uri="{FF2B5EF4-FFF2-40B4-BE49-F238E27FC236}">
                  <a16:creationId xmlns:a16="http://schemas.microsoft.com/office/drawing/2014/main" id="{ED12F548-F9F3-8993-CF3E-33A0865B27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9894" y="2606351"/>
              <a:ext cx="329682" cy="914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>
              <a:extLst>
                <a:ext uri="{FF2B5EF4-FFF2-40B4-BE49-F238E27FC236}">
                  <a16:creationId xmlns:a16="http://schemas.microsoft.com/office/drawing/2014/main" id="{B72A10F5-41BF-1E5E-840C-E371EA2F32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576" y="1897224"/>
              <a:ext cx="416767" cy="162352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ตัวเชื่อมต่อตรง 9">
              <a:extLst>
                <a:ext uri="{FF2B5EF4-FFF2-40B4-BE49-F238E27FC236}">
                  <a16:creationId xmlns:a16="http://schemas.microsoft.com/office/drawing/2014/main" id="{09D7EB26-B4E4-3B64-1EFB-EA17B933FA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43" y="1897224"/>
              <a:ext cx="634481" cy="248194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ตัวเชื่อมต่อตรง 10">
              <a:extLst>
                <a:ext uri="{FF2B5EF4-FFF2-40B4-BE49-F238E27FC236}">
                  <a16:creationId xmlns:a16="http://schemas.microsoft.com/office/drawing/2014/main" id="{DC9AEB51-D8B5-868D-595A-4F81BE0C579F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51378DE-D63B-D50B-799B-C368EF7F5750}"/>
              </a:ext>
            </a:extLst>
          </p:cNvPr>
          <p:cNvSpPr txBox="1"/>
          <p:nvPr/>
        </p:nvSpPr>
        <p:spPr>
          <a:xfrm>
            <a:off x="4366727" y="2688845"/>
            <a:ext cx="101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Turtle Soup</a:t>
            </a:r>
            <a:endParaRPr lang="th-TH" sz="1400" dirty="0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A0C302F2-6ACA-3ECF-5CE3-55A92DF22E42}"/>
              </a:ext>
            </a:extLst>
          </p:cNvPr>
          <p:cNvSpPr/>
          <p:nvPr/>
        </p:nvSpPr>
        <p:spPr>
          <a:xfrm rot="10800000" flipH="1">
            <a:off x="6700985" y="6416648"/>
            <a:ext cx="708216" cy="82108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7EDD674A-D944-93AE-8F93-8DEEFB3ACC3D}"/>
              </a:ext>
            </a:extLst>
          </p:cNvPr>
          <p:cNvGrpSpPr/>
          <p:nvPr/>
        </p:nvGrpSpPr>
        <p:grpSpPr>
          <a:xfrm rot="10800000" flipH="1">
            <a:off x="5575429" y="4643833"/>
            <a:ext cx="2674778" cy="2481943"/>
            <a:chOff x="1959429" y="1897224"/>
            <a:chExt cx="2631232" cy="2481943"/>
          </a:xfrm>
        </p:grpSpPr>
        <p:cxnSp>
          <p:nvCxnSpPr>
            <p:cNvPr id="15" name="ตัวเชื่อมต่อตรง 14">
              <a:extLst>
                <a:ext uri="{FF2B5EF4-FFF2-40B4-BE49-F238E27FC236}">
                  <a16:creationId xmlns:a16="http://schemas.microsoft.com/office/drawing/2014/main" id="{F67E4E18-86AD-9736-ACD5-B03B91B09B3D}"/>
                </a:ext>
              </a:extLst>
            </p:cNvPr>
            <p:cNvCxnSpPr/>
            <p:nvPr/>
          </p:nvCxnSpPr>
          <p:spPr>
            <a:xfrm flipV="1">
              <a:off x="1959429" y="2606351"/>
              <a:ext cx="690465" cy="15799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>
              <a:extLst>
                <a:ext uri="{FF2B5EF4-FFF2-40B4-BE49-F238E27FC236}">
                  <a16:creationId xmlns:a16="http://schemas.microsoft.com/office/drawing/2014/main" id="{11F3C0CD-4C99-4755-9487-C08026BB47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9894" y="2606351"/>
              <a:ext cx="329682" cy="914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ตัวเชื่อมต่อตรง 16">
              <a:extLst>
                <a:ext uri="{FF2B5EF4-FFF2-40B4-BE49-F238E27FC236}">
                  <a16:creationId xmlns:a16="http://schemas.microsoft.com/office/drawing/2014/main" id="{E8609CA5-8819-9597-C915-9B022E4CF2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576" y="1897224"/>
              <a:ext cx="416767" cy="162352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>
              <a:extLst>
                <a:ext uri="{FF2B5EF4-FFF2-40B4-BE49-F238E27FC236}">
                  <a16:creationId xmlns:a16="http://schemas.microsoft.com/office/drawing/2014/main" id="{9E2145A7-759A-D587-6F84-FC9880312F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43" y="1897224"/>
              <a:ext cx="634481" cy="248194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ตัวเชื่อมต่อตรง 18">
              <a:extLst>
                <a:ext uri="{FF2B5EF4-FFF2-40B4-BE49-F238E27FC236}">
                  <a16:creationId xmlns:a16="http://schemas.microsoft.com/office/drawing/2014/main" id="{C853E253-B67C-E850-4800-62BD7F8C101A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8D8384F8-5C87-6216-86ED-3E39F67E069F}"/>
              </a:ext>
            </a:extLst>
          </p:cNvPr>
          <p:cNvSpPr txBox="1"/>
          <p:nvPr/>
        </p:nvSpPr>
        <p:spPr>
          <a:xfrm flipH="1">
            <a:off x="8167399" y="6262760"/>
            <a:ext cx="103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Turtle Soup</a:t>
            </a:r>
            <a:endParaRPr lang="th-TH" sz="1400" dirty="0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289D0A7-6B6A-AFF7-7D2E-59E6996C8DD1}"/>
              </a:ext>
            </a:extLst>
          </p:cNvPr>
          <p:cNvSpPr txBox="1"/>
          <p:nvPr/>
        </p:nvSpPr>
        <p:spPr>
          <a:xfrm>
            <a:off x="383763" y="8356062"/>
            <a:ext cx="999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PSL AsadongAD" pitchFamily="2" charset="2"/>
                <a:cs typeface="Kanit" pitchFamily="2" charset="-34"/>
              </a:rPr>
              <a:t>กรอบสีเขียวคือตำแหน่งของการ </a:t>
            </a:r>
            <a:r>
              <a:rPr lang="en-US" sz="2400" dirty="0">
                <a:latin typeface="PSL AsadongAD" pitchFamily="2" charset="2"/>
                <a:cs typeface="Kanit" pitchFamily="2" charset="-34"/>
              </a:rPr>
              <a:t>False Breakout  </a:t>
            </a:r>
            <a:r>
              <a:rPr lang="th-TH" sz="2400" dirty="0">
                <a:latin typeface="PSL AsadongAD" pitchFamily="2" charset="2"/>
                <a:cs typeface="Kanit" pitchFamily="2" charset="-34"/>
              </a:rPr>
              <a:t>ราคาจะดึงกลับเข้ามาอย่างรุนแรง</a:t>
            </a:r>
          </a:p>
        </p:txBody>
      </p: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93566CA3-6940-56B6-B53B-BD49ABF5CA9F}"/>
              </a:ext>
            </a:extLst>
          </p:cNvPr>
          <p:cNvCxnSpPr>
            <a:cxnSpLocks/>
          </p:cNvCxnSpPr>
          <p:nvPr/>
        </p:nvCxnSpPr>
        <p:spPr>
          <a:xfrm flipH="1" flipV="1">
            <a:off x="3430903" y="2858020"/>
            <a:ext cx="456852" cy="1779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19B9F001-E1ED-4C49-7C94-16140ABF3509}"/>
              </a:ext>
            </a:extLst>
          </p:cNvPr>
          <p:cNvSpPr txBox="1"/>
          <p:nvPr/>
        </p:nvSpPr>
        <p:spPr>
          <a:xfrm>
            <a:off x="525721" y="2662302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Left Shoulder </a:t>
            </a:r>
            <a:r>
              <a:rPr lang="th-TH" sz="1400" dirty="0"/>
              <a:t>ใช่ไหม </a:t>
            </a:r>
            <a:r>
              <a:rPr lang="en-US" sz="1400" dirty="0"/>
              <a:t>= </a:t>
            </a:r>
            <a:r>
              <a:rPr lang="th-TH" sz="1400" dirty="0"/>
              <a:t>ใช่จ้า</a:t>
            </a: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DAECE8BE-52FA-A52A-0607-197237DBC5FC}"/>
              </a:ext>
            </a:extLst>
          </p:cNvPr>
          <p:cNvSpPr txBox="1"/>
          <p:nvPr/>
        </p:nvSpPr>
        <p:spPr>
          <a:xfrm>
            <a:off x="5011011" y="6262759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/>
              <a:t>แนวรับ</a:t>
            </a:r>
            <a:r>
              <a:rPr lang="th-TH" sz="1400" dirty="0"/>
              <a:t>ใช่ไหม </a:t>
            </a:r>
            <a:r>
              <a:rPr lang="en-US" sz="1400" dirty="0"/>
              <a:t>=</a:t>
            </a:r>
            <a:r>
              <a:rPr lang="th-TH" sz="1400" dirty="0"/>
              <a:t> ใช่จ้า</a:t>
            </a:r>
          </a:p>
        </p:txBody>
      </p:sp>
      <p:cxnSp>
        <p:nvCxnSpPr>
          <p:cNvPr id="25" name="ตัวเชื่อมต่อตรง 24">
            <a:extLst>
              <a:ext uri="{FF2B5EF4-FFF2-40B4-BE49-F238E27FC236}">
                <a16:creationId xmlns:a16="http://schemas.microsoft.com/office/drawing/2014/main" id="{DD94EE85-DD9A-666C-180A-A6864F4D44D1}"/>
              </a:ext>
            </a:extLst>
          </p:cNvPr>
          <p:cNvCxnSpPr>
            <a:cxnSpLocks/>
          </p:cNvCxnSpPr>
          <p:nvPr/>
        </p:nvCxnSpPr>
        <p:spPr>
          <a:xfrm flipH="1">
            <a:off x="7224186" y="4643832"/>
            <a:ext cx="456918" cy="177281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830C9879-9E14-6ED1-AE0E-EBF713BF5323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50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ตัวเชื่อมต่อตรง 26">
            <a:extLst>
              <a:ext uri="{FF2B5EF4-FFF2-40B4-BE49-F238E27FC236}">
                <a16:creationId xmlns:a16="http://schemas.microsoft.com/office/drawing/2014/main" id="{5664C3DA-693F-87C3-96E5-29DFB17C547F}"/>
              </a:ext>
            </a:extLst>
          </p:cNvPr>
          <p:cNvCxnSpPr>
            <a:cxnSpLocks/>
          </p:cNvCxnSpPr>
          <p:nvPr/>
        </p:nvCxnSpPr>
        <p:spPr>
          <a:xfrm flipV="1">
            <a:off x="8977340" y="2581275"/>
            <a:ext cx="0" cy="2815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D368B7A-7697-7383-29D0-D2966330B5EC}"/>
              </a:ext>
            </a:extLst>
          </p:cNvPr>
          <p:cNvSpPr/>
          <p:nvPr/>
        </p:nvSpPr>
        <p:spPr>
          <a:xfrm>
            <a:off x="3424227" y="2979466"/>
            <a:ext cx="696686" cy="82108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/>
          </a:p>
        </p:txBody>
      </p: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0064B895-626E-566D-FE5A-B55BB66E5A38}"/>
              </a:ext>
            </a:extLst>
          </p:cNvPr>
          <p:cNvGrpSpPr/>
          <p:nvPr/>
        </p:nvGrpSpPr>
        <p:grpSpPr>
          <a:xfrm>
            <a:off x="1797310" y="3795233"/>
            <a:ext cx="2631232" cy="1724166"/>
            <a:chOff x="1959429" y="2584711"/>
            <a:chExt cx="2631232" cy="1724166"/>
          </a:xfrm>
        </p:grpSpPr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E44985E1-E2E2-35A2-0364-4ED7F6425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9429" y="2584711"/>
              <a:ext cx="614900" cy="16016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ตัวเชื่อมต่อตรง 6">
              <a:extLst>
                <a:ext uri="{FF2B5EF4-FFF2-40B4-BE49-F238E27FC236}">
                  <a16:creationId xmlns:a16="http://schemas.microsoft.com/office/drawing/2014/main" id="{AA156F71-F90D-1A31-3BFE-C513BF936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4621" y="2584711"/>
              <a:ext cx="566769" cy="91554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ตัวเชื่อมต่อตรง 7">
              <a:extLst>
                <a:ext uri="{FF2B5EF4-FFF2-40B4-BE49-F238E27FC236}">
                  <a16:creationId xmlns:a16="http://schemas.microsoft.com/office/drawing/2014/main" id="{8CA02061-7AEF-685B-0734-BE121AEAD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6281" y="2606351"/>
              <a:ext cx="377691" cy="89390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>
              <a:extLst>
                <a:ext uri="{FF2B5EF4-FFF2-40B4-BE49-F238E27FC236}">
                  <a16:creationId xmlns:a16="http://schemas.microsoft.com/office/drawing/2014/main" id="{5F8A26DB-6A87-3FDE-D507-A4CC911534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3972" y="2606351"/>
              <a:ext cx="429732" cy="170252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ตัวเชื่อมต่อตรง 9">
              <a:extLst>
                <a:ext uri="{FF2B5EF4-FFF2-40B4-BE49-F238E27FC236}">
                  <a16:creationId xmlns:a16="http://schemas.microsoft.com/office/drawing/2014/main" id="{661566E4-2178-8DC4-A2C7-B958BA8010C0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06124AAC-F2E1-5268-5B1D-2F45F473F920}"/>
              </a:ext>
            </a:extLst>
          </p:cNvPr>
          <p:cNvSpPr txBox="1"/>
          <p:nvPr/>
        </p:nvSpPr>
        <p:spPr>
          <a:xfrm>
            <a:off x="4441776" y="3588956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ThaiSans Neue Light" pitchFamily="2" charset="-34"/>
                <a:cs typeface="ThaiSans Neue Light" pitchFamily="2" charset="-34"/>
              </a:rPr>
              <a:t>ไส้ทะลุ แต่เนื้อไม่ทะลุ </a:t>
            </a:r>
            <a:r>
              <a:rPr lang="en-US" sz="2000" dirty="0">
                <a:latin typeface="ThaiSans Neue Light" pitchFamily="2" charset="-34"/>
                <a:cs typeface="ThaiSans Neue Light" pitchFamily="2" charset="-34"/>
              </a:rPr>
              <a:t>= Turtle Soup</a:t>
            </a:r>
            <a:endParaRPr lang="th-TH" sz="2000" dirty="0">
              <a:latin typeface="ThaiSans Neue Light" pitchFamily="2" charset="-34"/>
              <a:cs typeface="ThaiSans Neue Light" pitchFamily="2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AA848E8F-345F-16DA-0CD0-075CFA464CF6}"/>
              </a:ext>
            </a:extLst>
          </p:cNvPr>
          <p:cNvSpPr/>
          <p:nvPr/>
        </p:nvSpPr>
        <p:spPr>
          <a:xfrm rot="10800000" flipH="1">
            <a:off x="8645404" y="4721741"/>
            <a:ext cx="708216" cy="675115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/>
          </a:p>
        </p:txBody>
      </p: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98C3615B-1359-7AC8-6366-21B028A3CAB4}"/>
              </a:ext>
            </a:extLst>
          </p:cNvPr>
          <p:cNvGrpSpPr/>
          <p:nvPr/>
        </p:nvGrpSpPr>
        <p:grpSpPr>
          <a:xfrm rot="10800000" flipH="1">
            <a:off x="6985129" y="2958457"/>
            <a:ext cx="2674778" cy="1772817"/>
            <a:chOff x="1959429" y="2606351"/>
            <a:chExt cx="2631232" cy="1772817"/>
          </a:xfrm>
        </p:grpSpPr>
        <p:cxnSp>
          <p:nvCxnSpPr>
            <p:cNvPr id="14" name="ตัวเชื่อมต่อตรง 13">
              <a:extLst>
                <a:ext uri="{FF2B5EF4-FFF2-40B4-BE49-F238E27FC236}">
                  <a16:creationId xmlns:a16="http://schemas.microsoft.com/office/drawing/2014/main" id="{6A0C1047-695B-16F6-EC8B-25FE9397455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959429" y="2615884"/>
              <a:ext cx="806683" cy="1570451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ตัวเชื่อมต่อตรง 14">
              <a:extLst>
                <a:ext uri="{FF2B5EF4-FFF2-40B4-BE49-F238E27FC236}">
                  <a16:creationId xmlns:a16="http://schemas.microsoft.com/office/drawing/2014/main" id="{D4A8F625-D44D-D41B-6BE6-37107F6E78B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60271" y="2606354"/>
              <a:ext cx="219305" cy="914397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>
              <a:extLst>
                <a:ext uri="{FF2B5EF4-FFF2-40B4-BE49-F238E27FC236}">
                  <a16:creationId xmlns:a16="http://schemas.microsoft.com/office/drawing/2014/main" id="{A48E1C94-09DE-5D1F-ACBA-DDB29BBB0DA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79576" y="2606354"/>
              <a:ext cx="601768" cy="914398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ตัวเชื่อมต่อตรง 16">
              <a:extLst>
                <a:ext uri="{FF2B5EF4-FFF2-40B4-BE49-F238E27FC236}">
                  <a16:creationId xmlns:a16="http://schemas.microsoft.com/office/drawing/2014/main" id="{28943095-4223-FF9A-AF63-9BC5F964E5E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81344" y="2606354"/>
              <a:ext cx="449480" cy="177281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>
              <a:extLst>
                <a:ext uri="{FF2B5EF4-FFF2-40B4-BE49-F238E27FC236}">
                  <a16:creationId xmlns:a16="http://schemas.microsoft.com/office/drawing/2014/main" id="{B3FAD87D-CC35-9BA5-8FB0-A66D6C3FE593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9CD54D05-2681-4C98-4D57-A3FE201C5175}"/>
              </a:ext>
            </a:extLst>
          </p:cNvPr>
          <p:cNvSpPr txBox="1"/>
          <p:nvPr/>
        </p:nvSpPr>
        <p:spPr>
          <a:xfrm>
            <a:off x="447480" y="1257211"/>
            <a:ext cx="490557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h-TH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รูปแบบของ 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Turtle Soup</a:t>
            </a:r>
            <a:endParaRPr lang="th-TH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Quark" panose="02000000000000000000" pitchFamily="50" charset="0"/>
              <a:cs typeface="Quark" panose="02000000000000000000" pitchFamily="50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0E14BDE1-25A0-6432-57F1-A4B384D62C81}"/>
              </a:ext>
            </a:extLst>
          </p:cNvPr>
          <p:cNvSpPr txBox="1"/>
          <p:nvPr/>
        </p:nvSpPr>
        <p:spPr>
          <a:xfrm>
            <a:off x="901182" y="6934564"/>
            <a:ext cx="9999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PSL AsadongAD" pitchFamily="2" charset="2"/>
                <a:cs typeface="Kanit" pitchFamily="2" charset="-34"/>
              </a:rPr>
              <a:t>กรอบสีเขียวคือตำแหน่งของการ </a:t>
            </a:r>
            <a:r>
              <a:rPr lang="en-US" sz="2800" dirty="0">
                <a:latin typeface="PSL AsadongAD" pitchFamily="2" charset="2"/>
                <a:cs typeface="Kanit" pitchFamily="2" charset="-34"/>
              </a:rPr>
              <a:t>False Breakout  </a:t>
            </a:r>
            <a:br>
              <a:rPr lang="th-TH" sz="2800" dirty="0">
                <a:latin typeface="PSL AsadongAD" pitchFamily="2" charset="2"/>
                <a:cs typeface="Kanit" pitchFamily="2" charset="-34"/>
              </a:rPr>
            </a:br>
            <a:r>
              <a:rPr lang="th-TH" sz="2800" dirty="0">
                <a:latin typeface="PSL AsadongAD" pitchFamily="2" charset="2"/>
                <a:cs typeface="Kanit" pitchFamily="2" charset="-34"/>
              </a:rPr>
              <a:t>ราคาจะดึงกลับเข้ามาอย่างรุนแรง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23953739-1E77-73A1-C92E-B0F7D3ECC98B}"/>
              </a:ext>
            </a:extLst>
          </p:cNvPr>
          <p:cNvSpPr txBox="1"/>
          <p:nvPr/>
        </p:nvSpPr>
        <p:spPr>
          <a:xfrm>
            <a:off x="481873" y="3487456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Left Shoulder </a:t>
            </a:r>
            <a:r>
              <a:rPr lang="th-TH" sz="1600" dirty="0"/>
              <a:t>ใช่ไหม </a:t>
            </a:r>
            <a:r>
              <a:rPr lang="en-US" sz="1600" dirty="0"/>
              <a:t>= </a:t>
            </a:r>
            <a:r>
              <a:rPr lang="th-TH" sz="1600" dirty="0"/>
              <a:t>ใช่จ้า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75BCDA88-41D7-8F2D-B245-ABC00105FD24}"/>
              </a:ext>
            </a:extLst>
          </p:cNvPr>
          <p:cNvSpPr txBox="1"/>
          <p:nvPr/>
        </p:nvSpPr>
        <p:spPr>
          <a:xfrm>
            <a:off x="6178371" y="4566455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/>
              <a:t>แนวรับ</a:t>
            </a:r>
            <a:r>
              <a:rPr lang="th-TH" sz="1600" dirty="0"/>
              <a:t>ใช่ไหม </a:t>
            </a:r>
            <a:r>
              <a:rPr lang="en-US" sz="1600" dirty="0"/>
              <a:t>=</a:t>
            </a:r>
            <a:r>
              <a:rPr lang="th-TH" sz="1600" dirty="0"/>
              <a:t> ใช่จ้า</a:t>
            </a:r>
          </a:p>
        </p:txBody>
      </p: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F41917EA-85E7-DC04-8DA5-0DC0201AD956}"/>
              </a:ext>
            </a:extLst>
          </p:cNvPr>
          <p:cNvCxnSpPr>
            <a:cxnSpLocks/>
          </p:cNvCxnSpPr>
          <p:nvPr/>
        </p:nvCxnSpPr>
        <p:spPr>
          <a:xfrm flipH="1">
            <a:off x="8633886" y="3067439"/>
            <a:ext cx="413446" cy="16638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5191BDB2-E78F-D81F-4E57-521F44C5E9A9}"/>
              </a:ext>
            </a:extLst>
          </p:cNvPr>
          <p:cNvCxnSpPr>
            <a:cxnSpLocks/>
          </p:cNvCxnSpPr>
          <p:nvPr/>
        </p:nvCxnSpPr>
        <p:spPr>
          <a:xfrm flipV="1">
            <a:off x="3772772" y="3067439"/>
            <a:ext cx="0" cy="2941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สี่เหลี่ยมผืนผ้า 24">
            <a:extLst>
              <a:ext uri="{FF2B5EF4-FFF2-40B4-BE49-F238E27FC236}">
                <a16:creationId xmlns:a16="http://schemas.microsoft.com/office/drawing/2014/main" id="{1F3C47C6-D9B5-7E88-DC83-4826F45CEDAD}"/>
              </a:ext>
            </a:extLst>
          </p:cNvPr>
          <p:cNvSpPr/>
          <p:nvPr/>
        </p:nvSpPr>
        <p:spPr>
          <a:xfrm>
            <a:off x="3424429" y="3865377"/>
            <a:ext cx="696686" cy="1725963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4E9C659A-C1CB-FD7C-9B7B-05618B1CAD15}"/>
              </a:ext>
            </a:extLst>
          </p:cNvPr>
          <p:cNvSpPr/>
          <p:nvPr/>
        </p:nvSpPr>
        <p:spPr>
          <a:xfrm>
            <a:off x="8649359" y="2882451"/>
            <a:ext cx="696686" cy="1825563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/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DA9BD52E-28FB-E090-348D-8990D417663B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69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4816425-2093-5114-DD55-DAFFF0A5E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5814" r="8361" b="6008"/>
          <a:stretch/>
        </p:blipFill>
        <p:spPr>
          <a:xfrm>
            <a:off x="542924" y="2905125"/>
            <a:ext cx="8932407" cy="504825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67ECE21B-C930-7526-C130-DEEBFCC19F60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8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BA38F433-E915-7F83-23A7-4ACF8F795B52}"/>
              </a:ext>
            </a:extLst>
          </p:cNvPr>
          <p:cNvSpPr txBox="1"/>
          <p:nvPr/>
        </p:nvSpPr>
        <p:spPr>
          <a:xfrm>
            <a:off x="620287" y="1282618"/>
            <a:ext cx="3968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We should focus</a:t>
            </a:r>
            <a:endParaRPr lang="th-TH" sz="4000" dirty="0">
              <a:latin typeface="Arial" panose="020B0604020202020204" pitchFamily="34" charset="0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081428F5-EDF2-B4C6-F16B-6FD61DCD551B}"/>
              </a:ext>
            </a:extLst>
          </p:cNvPr>
          <p:cNvSpPr txBox="1"/>
          <p:nvPr/>
        </p:nvSpPr>
        <p:spPr>
          <a:xfrm>
            <a:off x="1524921" y="7236359"/>
            <a:ext cx="4704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Manipulation Area</a:t>
            </a:r>
            <a:endParaRPr lang="th-TH" sz="4400" dirty="0">
              <a:latin typeface="Arial" panose="020B0604020202020204" pitchFamily="34" charset="0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1390CE9C-3FC8-3245-9641-03A562EFE08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9A2F44D4-7555-2EA0-C77F-2D1E7F95789B}"/>
              </a:ext>
            </a:extLst>
          </p:cNvPr>
          <p:cNvSpPr txBox="1"/>
          <p:nvPr/>
        </p:nvSpPr>
        <p:spPr>
          <a:xfrm>
            <a:off x="1572418" y="7782023"/>
            <a:ext cx="3493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What's here?</a:t>
            </a:r>
            <a:endParaRPr lang="th-TH" sz="4400" dirty="0">
              <a:latin typeface="Arial" panose="020B0604020202020204" pitchFamily="34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C81D7438-9182-FA46-9A77-95BFC5E73F10}"/>
              </a:ext>
            </a:extLst>
          </p:cNvPr>
          <p:cNvSpPr txBox="1"/>
          <p:nvPr/>
        </p:nvSpPr>
        <p:spPr>
          <a:xfrm>
            <a:off x="2970680" y="8665295"/>
            <a:ext cx="2348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-FVG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-Order Block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-Breaker Block etc.</a:t>
            </a:r>
            <a:endParaRPr lang="th-TH" sz="2000" dirty="0">
              <a:latin typeface="Arial" panose="020B0604020202020204" pitchFamily="34" charset="0"/>
            </a:endParaRPr>
          </a:p>
        </p:txBody>
      </p: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BFF5C3FE-472B-9D7A-4E31-1D69167D1C84}"/>
              </a:ext>
            </a:extLst>
          </p:cNvPr>
          <p:cNvGrpSpPr/>
          <p:nvPr/>
        </p:nvGrpSpPr>
        <p:grpSpPr>
          <a:xfrm>
            <a:off x="2403571" y="1851126"/>
            <a:ext cx="4777100" cy="5097121"/>
            <a:chOff x="4233550" y="1529549"/>
            <a:chExt cx="5363698" cy="5981559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2D26B28D-DA53-BD30-C602-44CDF237DE39}"/>
                </a:ext>
              </a:extLst>
            </p:cNvPr>
            <p:cNvGrpSpPr/>
            <p:nvPr/>
          </p:nvGrpSpPr>
          <p:grpSpPr>
            <a:xfrm>
              <a:off x="6059242" y="1529549"/>
              <a:ext cx="1219200" cy="5634182"/>
              <a:chOff x="1366982" y="1551709"/>
              <a:chExt cx="1219200" cy="5634182"/>
            </a:xfrm>
          </p:grpSpPr>
          <p:sp>
            <p:nvSpPr>
              <p:cNvPr id="4" name="สี่เหลี่ยมผืนผ้า 3">
                <a:extLst>
                  <a:ext uri="{FF2B5EF4-FFF2-40B4-BE49-F238E27FC236}">
                    <a16:creationId xmlns:a16="http://schemas.microsoft.com/office/drawing/2014/main" id="{7C6590AE-A2A9-526C-B2C9-B73C2F065CC7}"/>
                  </a:ext>
                </a:extLst>
              </p:cNvPr>
              <p:cNvSpPr/>
              <p:nvPr/>
            </p:nvSpPr>
            <p:spPr>
              <a:xfrm>
                <a:off x="1366982" y="2489200"/>
                <a:ext cx="1219200" cy="3759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1050"/>
              </a:p>
            </p:txBody>
          </p:sp>
          <p:cxnSp>
            <p:nvCxnSpPr>
              <p:cNvPr id="6" name="ตัวเชื่อมต่อตรง 5">
                <a:extLst>
                  <a:ext uri="{FF2B5EF4-FFF2-40B4-BE49-F238E27FC236}">
                    <a16:creationId xmlns:a16="http://schemas.microsoft.com/office/drawing/2014/main" id="{7718E11A-313F-0F1B-2C79-D3A985E78072}"/>
                  </a:ext>
                </a:extLst>
              </p:cNvPr>
              <p:cNvCxnSpPr>
                <a:endCxn id="4" idx="0"/>
              </p:cNvCxnSpPr>
              <p:nvPr/>
            </p:nvCxnSpPr>
            <p:spPr>
              <a:xfrm>
                <a:off x="1976582" y="1551709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ตัวเชื่อมต่อตรง 6">
                <a:extLst>
                  <a:ext uri="{FF2B5EF4-FFF2-40B4-BE49-F238E27FC236}">
                    <a16:creationId xmlns:a16="http://schemas.microsoft.com/office/drawing/2014/main" id="{D61D33DD-84C3-C351-252C-BAE729C2663D}"/>
                  </a:ext>
                </a:extLst>
              </p:cNvPr>
              <p:cNvCxnSpPr/>
              <p:nvPr/>
            </p:nvCxnSpPr>
            <p:spPr>
              <a:xfrm>
                <a:off x="1995055" y="6248400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ตัวเชื่อมต่อตรง 9">
              <a:extLst>
                <a:ext uri="{FF2B5EF4-FFF2-40B4-BE49-F238E27FC236}">
                  <a16:creationId xmlns:a16="http://schemas.microsoft.com/office/drawing/2014/main" id="{6B03A8D5-B833-89A9-7BF0-31D887F3CAC1}"/>
                </a:ext>
              </a:extLst>
            </p:cNvPr>
            <p:cNvCxnSpPr>
              <a:cxnSpLocks/>
            </p:cNvCxnSpPr>
            <p:nvPr/>
          </p:nvCxnSpPr>
          <p:spPr>
            <a:xfrm>
              <a:off x="7278442" y="2467040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ตัวเชื่อมต่อตรง 10">
              <a:extLst>
                <a:ext uri="{FF2B5EF4-FFF2-40B4-BE49-F238E27FC236}">
                  <a16:creationId xmlns:a16="http://schemas.microsoft.com/office/drawing/2014/main" id="{F02987E3-1404-C81F-5DF3-3F8BFA8DAD21}"/>
                </a:ext>
              </a:extLst>
            </p:cNvPr>
            <p:cNvCxnSpPr>
              <a:cxnSpLocks/>
            </p:cNvCxnSpPr>
            <p:nvPr/>
          </p:nvCxnSpPr>
          <p:spPr>
            <a:xfrm>
              <a:off x="4285861" y="6226240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กล่องข้อความ 1">
              <a:extLst>
                <a:ext uri="{FF2B5EF4-FFF2-40B4-BE49-F238E27FC236}">
                  <a16:creationId xmlns:a16="http://schemas.microsoft.com/office/drawing/2014/main" id="{2F0A2C18-C7B1-17BA-25A7-5DDAE71E765A}"/>
                </a:ext>
              </a:extLst>
            </p:cNvPr>
            <p:cNvSpPr txBox="1"/>
            <p:nvPr/>
          </p:nvSpPr>
          <p:spPr>
            <a:xfrm>
              <a:off x="4233550" y="5887686"/>
              <a:ext cx="1414170" cy="34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Accumulation</a:t>
              </a:r>
              <a:endParaRPr lang="th-TH" sz="1000" dirty="0">
                <a:latin typeface="Arial" panose="020B0604020202020204" pitchFamily="34" charset="0"/>
              </a:endParaRPr>
            </a:p>
          </p:txBody>
        </p:sp>
        <p:sp>
          <p:nvSpPr>
            <p:cNvPr id="3" name="สี่เหลี่ยมผืนผ้า 2">
              <a:extLst>
                <a:ext uri="{FF2B5EF4-FFF2-40B4-BE49-F238E27FC236}">
                  <a16:creationId xmlns:a16="http://schemas.microsoft.com/office/drawing/2014/main" id="{88260F62-80E7-88B0-3890-E728A1B35F57}"/>
                </a:ext>
              </a:extLst>
            </p:cNvPr>
            <p:cNvSpPr/>
            <p:nvPr/>
          </p:nvSpPr>
          <p:spPr>
            <a:xfrm>
              <a:off x="6059241" y="6226240"/>
              <a:ext cx="3538007" cy="937488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050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AD9264C3-7265-43D6-8D7E-28071EA0D8EE}"/>
                </a:ext>
              </a:extLst>
            </p:cNvPr>
            <p:cNvSpPr txBox="1"/>
            <p:nvPr/>
          </p:nvSpPr>
          <p:spPr>
            <a:xfrm>
              <a:off x="6188861" y="7165155"/>
              <a:ext cx="1345241" cy="34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Manipulation</a:t>
              </a:r>
              <a:endParaRPr lang="th-TH" sz="1000" dirty="0">
                <a:latin typeface="Arial" panose="020B0604020202020204" pitchFamily="34" charset="0"/>
              </a:endParaRPr>
            </a:p>
          </p:txBody>
        </p: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944EDBEF-AE28-6A7E-1594-4E3ECF802908}"/>
                </a:ext>
              </a:extLst>
            </p:cNvPr>
            <p:cNvSpPr txBox="1"/>
            <p:nvPr/>
          </p:nvSpPr>
          <p:spPr>
            <a:xfrm>
              <a:off x="7278433" y="2133138"/>
              <a:ext cx="1208985" cy="34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Distribution</a:t>
              </a:r>
              <a:endParaRPr lang="th-TH" sz="1000" dirty="0">
                <a:latin typeface="Arial" panose="020B0604020202020204" pitchFamily="34" charset="0"/>
              </a:endParaRPr>
            </a:p>
          </p:txBody>
        </p:sp>
        <p:cxnSp>
          <p:nvCxnSpPr>
            <p:cNvPr id="15" name="ตัวเชื่อมต่อตรง 14">
              <a:extLst>
                <a:ext uri="{FF2B5EF4-FFF2-40B4-BE49-F238E27FC236}">
                  <a16:creationId xmlns:a16="http://schemas.microsoft.com/office/drawing/2014/main" id="{6C9D1F75-2502-A13F-8816-260B4BB2B07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861" y="6712015"/>
              <a:ext cx="2382981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กล่องข้อความ 16">
              <a:extLst>
                <a:ext uri="{FF2B5EF4-FFF2-40B4-BE49-F238E27FC236}">
                  <a16:creationId xmlns:a16="http://schemas.microsoft.com/office/drawing/2014/main" id="{539D57B0-3B63-B7F7-DB29-E071F4F0D50D}"/>
                </a:ext>
              </a:extLst>
            </p:cNvPr>
            <p:cNvSpPr txBox="1"/>
            <p:nvPr/>
          </p:nvSpPr>
          <p:spPr>
            <a:xfrm>
              <a:off x="4252799" y="6752755"/>
              <a:ext cx="1539204" cy="34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HTF Key Level</a:t>
              </a:r>
              <a:endParaRPr lang="th-TH" sz="10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917AA127-BCC5-A390-D749-B06E1D63B69A}"/>
              </a:ext>
            </a:extLst>
          </p:cNvPr>
          <p:cNvGrpSpPr/>
          <p:nvPr/>
        </p:nvGrpSpPr>
        <p:grpSpPr>
          <a:xfrm>
            <a:off x="5289961" y="2250562"/>
            <a:ext cx="3184841" cy="4471007"/>
            <a:chOff x="4818072" y="1561741"/>
            <a:chExt cx="3869853" cy="5722890"/>
          </a:xfrm>
        </p:grpSpPr>
        <p:cxnSp>
          <p:nvCxnSpPr>
            <p:cNvPr id="25" name="ตัวเชื่อมต่อตรง 24">
              <a:extLst>
                <a:ext uri="{FF2B5EF4-FFF2-40B4-BE49-F238E27FC236}">
                  <a16:creationId xmlns:a16="http://schemas.microsoft.com/office/drawing/2014/main" id="{86C7BED0-4BD1-AF57-DDAF-3D630A322D41}"/>
                </a:ext>
              </a:extLst>
            </p:cNvPr>
            <p:cNvCxnSpPr>
              <a:cxnSpLocks/>
            </p:cNvCxnSpPr>
            <p:nvPr/>
          </p:nvCxnSpPr>
          <p:spPr>
            <a:xfrm>
              <a:off x="4866348" y="5445771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กลุ่ม 25">
              <a:extLst>
                <a:ext uri="{FF2B5EF4-FFF2-40B4-BE49-F238E27FC236}">
                  <a16:creationId xmlns:a16="http://schemas.microsoft.com/office/drawing/2014/main" id="{A73DA971-057F-DDEE-2B87-65DC52DA8BAE}"/>
                </a:ext>
              </a:extLst>
            </p:cNvPr>
            <p:cNvGrpSpPr/>
            <p:nvPr/>
          </p:nvGrpSpPr>
          <p:grpSpPr>
            <a:xfrm>
              <a:off x="5084178" y="5369267"/>
              <a:ext cx="1510782" cy="1533828"/>
              <a:chOff x="4076700" y="5921013"/>
              <a:chExt cx="3377447" cy="2987015"/>
            </a:xfrm>
          </p:grpSpPr>
          <p:cxnSp>
            <p:nvCxnSpPr>
              <p:cNvPr id="27" name="ลูกศรเชื่อมต่อแบบตรง 26">
                <a:extLst>
                  <a:ext uri="{FF2B5EF4-FFF2-40B4-BE49-F238E27FC236}">
                    <a16:creationId xmlns:a16="http://schemas.microsoft.com/office/drawing/2014/main" id="{E96C251A-A733-2AE6-5253-F0C5202635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6700" y="6200775"/>
                <a:ext cx="504825" cy="1180518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ลูกศรเชื่อมต่อแบบตรง 27">
                <a:extLst>
                  <a:ext uri="{FF2B5EF4-FFF2-40B4-BE49-F238E27FC236}">
                    <a16:creationId xmlns:a16="http://schemas.microsoft.com/office/drawing/2014/main" id="{C2EFB430-DF57-7D3B-05D0-700263B39D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81525" y="6196124"/>
                <a:ext cx="228600" cy="1052401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ลูกศรเชื่อมต่อแบบตรง 28">
                <a:extLst>
                  <a:ext uri="{FF2B5EF4-FFF2-40B4-BE49-F238E27FC236}">
                    <a16:creationId xmlns:a16="http://schemas.microsoft.com/office/drawing/2014/main" id="{D65A79B4-EE6B-F870-31D4-06D0C80C2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0125" y="6348962"/>
                <a:ext cx="504823" cy="901553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ลูกศรเชื่อมต่อแบบตรง 29">
                <a:extLst>
                  <a:ext uri="{FF2B5EF4-FFF2-40B4-BE49-F238E27FC236}">
                    <a16:creationId xmlns:a16="http://schemas.microsoft.com/office/drawing/2014/main" id="{6DAB1839-66AA-45D2-71C2-8C4C107C10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43381" y="6348962"/>
                <a:ext cx="200168" cy="1099588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ลูกศรเชื่อมต่อแบบตรง 30">
                <a:extLst>
                  <a:ext uri="{FF2B5EF4-FFF2-40B4-BE49-F238E27FC236}">
                    <a16:creationId xmlns:a16="http://schemas.microsoft.com/office/drawing/2014/main" id="{34191048-8483-C84E-04E8-2594D4D7F4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1980" y="5939225"/>
                <a:ext cx="567200" cy="1509325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ลูกศรเชื่อมต่อแบบตรง 31">
                <a:extLst>
                  <a:ext uri="{FF2B5EF4-FFF2-40B4-BE49-F238E27FC236}">
                    <a16:creationId xmlns:a16="http://schemas.microsoft.com/office/drawing/2014/main" id="{B9698BF4-1A1F-8EB7-8088-288A50B2FD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9180" y="5921013"/>
                <a:ext cx="1314967" cy="2987015"/>
              </a:xfrm>
              <a:prstGeom prst="straightConnector1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ตัวเชื่อมต่อตรง 32">
              <a:extLst>
                <a:ext uri="{FF2B5EF4-FFF2-40B4-BE49-F238E27FC236}">
                  <a16:creationId xmlns:a16="http://schemas.microsoft.com/office/drawing/2014/main" id="{3A7E7A64-4AD7-FF02-44D6-2615E9AAC9FE}"/>
                </a:ext>
              </a:extLst>
            </p:cNvPr>
            <p:cNvCxnSpPr>
              <a:cxnSpLocks/>
            </p:cNvCxnSpPr>
            <p:nvPr/>
          </p:nvCxnSpPr>
          <p:spPr>
            <a:xfrm>
              <a:off x="4853630" y="6195212"/>
              <a:ext cx="177338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ลูกศรเชื่อมต่อแบบตรง 33">
              <a:extLst>
                <a:ext uri="{FF2B5EF4-FFF2-40B4-BE49-F238E27FC236}">
                  <a16:creationId xmlns:a16="http://schemas.microsoft.com/office/drawing/2014/main" id="{61856F52-3C5E-4D08-3DF6-AB53EDD56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4960" y="4818827"/>
              <a:ext cx="385558" cy="2084268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ลูกศรเชื่อมต่อแบบตรง 34">
              <a:extLst>
                <a:ext uri="{FF2B5EF4-FFF2-40B4-BE49-F238E27FC236}">
                  <a16:creationId xmlns:a16="http://schemas.microsoft.com/office/drawing/2014/main" id="{34A9EED6-0269-FA8C-2C51-8B2522181A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0518" y="4818827"/>
              <a:ext cx="200158" cy="94731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ลูกศรเชื่อมต่อแบบตรง 35">
              <a:extLst>
                <a:ext uri="{FF2B5EF4-FFF2-40B4-BE49-F238E27FC236}">
                  <a16:creationId xmlns:a16="http://schemas.microsoft.com/office/drawing/2014/main" id="{42FBF365-E8CE-7C25-751A-CC1B9C5D2F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0676" y="1561741"/>
              <a:ext cx="279229" cy="4218998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ลูกศรเชื่อมต่อแบบตรง 36">
              <a:extLst>
                <a:ext uri="{FF2B5EF4-FFF2-40B4-BE49-F238E27FC236}">
                  <a16:creationId xmlns:a16="http://schemas.microsoft.com/office/drawing/2014/main" id="{190C0C88-6979-6583-3024-8CAFB0A733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0808" y="1561741"/>
              <a:ext cx="159255" cy="756666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ลูกศรเชื่อมต่อแบบตรง 37">
              <a:extLst>
                <a:ext uri="{FF2B5EF4-FFF2-40B4-BE49-F238E27FC236}">
                  <a16:creationId xmlns:a16="http://schemas.microsoft.com/office/drawing/2014/main" id="{3154E25D-9388-8CEA-0C9A-502ADEAD6EAA}"/>
                </a:ext>
              </a:extLst>
            </p:cNvPr>
            <p:cNvCxnSpPr>
              <a:cxnSpLocks/>
            </p:cNvCxnSpPr>
            <p:nvPr/>
          </p:nvCxnSpPr>
          <p:spPr>
            <a:xfrm>
              <a:off x="7660063" y="2318407"/>
              <a:ext cx="846741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กล่องข้อความ 38">
              <a:extLst>
                <a:ext uri="{FF2B5EF4-FFF2-40B4-BE49-F238E27FC236}">
                  <a16:creationId xmlns:a16="http://schemas.microsoft.com/office/drawing/2014/main" id="{042AFE60-EF31-5D7E-EC94-35783665EAC3}"/>
                </a:ext>
              </a:extLst>
            </p:cNvPr>
            <p:cNvSpPr txBox="1"/>
            <p:nvPr/>
          </p:nvSpPr>
          <p:spPr>
            <a:xfrm>
              <a:off x="4818072" y="5026037"/>
              <a:ext cx="1414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Accumulation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40" name="กล่องข้อความ 39">
              <a:extLst>
                <a:ext uri="{FF2B5EF4-FFF2-40B4-BE49-F238E27FC236}">
                  <a16:creationId xmlns:a16="http://schemas.microsoft.com/office/drawing/2014/main" id="{647EE9FE-EB64-CC0C-4E99-26B794BF9511}"/>
                </a:ext>
              </a:extLst>
            </p:cNvPr>
            <p:cNvSpPr txBox="1"/>
            <p:nvPr/>
          </p:nvSpPr>
          <p:spPr>
            <a:xfrm>
              <a:off x="5835436" y="6946077"/>
              <a:ext cx="13452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Manipulation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41" name="กล่องข้อความ 40">
              <a:extLst>
                <a:ext uri="{FF2B5EF4-FFF2-40B4-BE49-F238E27FC236}">
                  <a16:creationId xmlns:a16="http://schemas.microsoft.com/office/drawing/2014/main" id="{6074AEBA-C3D7-DE38-6B3C-7A7C2641A59B}"/>
                </a:ext>
              </a:extLst>
            </p:cNvPr>
            <p:cNvSpPr txBox="1"/>
            <p:nvPr/>
          </p:nvSpPr>
          <p:spPr>
            <a:xfrm>
              <a:off x="7478940" y="3353083"/>
              <a:ext cx="1208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Distribution</a:t>
              </a:r>
              <a:endParaRPr lang="th-TH" sz="1600" dirty="0">
                <a:latin typeface="Arial" panose="020B0604020202020204" pitchFamily="34" charset="0"/>
              </a:endParaRPr>
            </a:p>
          </p:txBody>
        </p:sp>
        <p:sp>
          <p:nvSpPr>
            <p:cNvPr id="42" name="สี่เหลี่ยมผืนผ้า 41">
              <a:extLst>
                <a:ext uri="{FF2B5EF4-FFF2-40B4-BE49-F238E27FC236}">
                  <a16:creationId xmlns:a16="http://schemas.microsoft.com/office/drawing/2014/main" id="{858550FF-EA6B-9571-85A9-4AAE77669B3A}"/>
                </a:ext>
              </a:extLst>
            </p:cNvPr>
            <p:cNvSpPr/>
            <p:nvPr/>
          </p:nvSpPr>
          <p:spPr>
            <a:xfrm>
              <a:off x="5944129" y="6236770"/>
              <a:ext cx="1231919" cy="72390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4" name="กล่องข้อความ 43">
            <a:extLst>
              <a:ext uri="{FF2B5EF4-FFF2-40B4-BE49-F238E27FC236}">
                <a16:creationId xmlns:a16="http://schemas.microsoft.com/office/drawing/2014/main" id="{5485112D-64AB-B0AF-322D-56744439D078}"/>
              </a:ext>
            </a:extLst>
          </p:cNvPr>
          <p:cNvSpPr txBox="1"/>
          <p:nvPr/>
        </p:nvSpPr>
        <p:spPr>
          <a:xfrm>
            <a:off x="620287" y="343533"/>
            <a:ext cx="565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th-TH" sz="36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แนวคิด</a:t>
            </a:r>
            <a:r>
              <a:rPr lang="th-TH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เบื้องหลังการเทรด </a:t>
            </a:r>
            <a:r>
              <a:rPr lang="en-US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</a:t>
            </a:r>
          </a:p>
        </p:txBody>
      </p:sp>
    </p:spTree>
    <p:extLst>
      <p:ext uri="{BB962C8B-B14F-4D97-AF65-F5344CB8AC3E}">
        <p14:creationId xmlns:p14="http://schemas.microsoft.com/office/powerpoint/2010/main" val="1766671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912A601A-48FA-9F63-6D36-5EBBFE2E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7457" r="13822" b="3247"/>
          <a:stretch/>
        </p:blipFill>
        <p:spPr>
          <a:xfrm>
            <a:off x="553260" y="2306933"/>
            <a:ext cx="9180479" cy="5673133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8F3A7D83-0D59-A61C-4731-D2CCE643400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6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53181A2-E39A-A2D9-BF31-88C6EE848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b="12046"/>
          <a:stretch/>
        </p:blipFill>
        <p:spPr>
          <a:xfrm>
            <a:off x="478538" y="2857501"/>
            <a:ext cx="9158840" cy="4183856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3D049243-8E55-17F1-B2F4-6257FEB3C4AB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686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767FFB8-8D1E-E69F-AAA3-DF8662669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b="5675"/>
          <a:stretch/>
        </p:blipFill>
        <p:spPr>
          <a:xfrm>
            <a:off x="180965" y="2695575"/>
            <a:ext cx="992507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94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DB6EDF82-D4DC-3BA7-94A6-B1DC9F008E1C}"/>
              </a:ext>
            </a:extLst>
          </p:cNvPr>
          <p:cNvSpPr/>
          <p:nvPr/>
        </p:nvSpPr>
        <p:spPr>
          <a:xfrm rot="10800000" flipH="1">
            <a:off x="6947288" y="4930583"/>
            <a:ext cx="690465" cy="78784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EFF90976-19D2-110A-9711-BC5D65DCB461}"/>
              </a:ext>
            </a:extLst>
          </p:cNvPr>
          <p:cNvSpPr/>
          <p:nvPr/>
        </p:nvSpPr>
        <p:spPr>
          <a:xfrm rot="10800000" flipH="1">
            <a:off x="2019453" y="3302591"/>
            <a:ext cx="690465" cy="75028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20F6CA3-B12D-9D07-58DC-C4D3D466EC7C}"/>
              </a:ext>
            </a:extLst>
          </p:cNvPr>
          <p:cNvSpPr txBox="1"/>
          <p:nvPr/>
        </p:nvSpPr>
        <p:spPr>
          <a:xfrm>
            <a:off x="741158" y="690772"/>
            <a:ext cx="3694923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h-TH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รูปแบบของ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Turtle Soup</a:t>
            </a:r>
            <a:endParaRPr lang="th-TH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Quark" panose="02000000000000000000" pitchFamily="50" charset="0"/>
              <a:cs typeface="Quark" panose="02000000000000000000" pitchFamily="50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74D9459-D22A-4F7B-AB47-C19655C30B22}"/>
              </a:ext>
            </a:extLst>
          </p:cNvPr>
          <p:cNvSpPr txBox="1"/>
          <p:nvPr/>
        </p:nvSpPr>
        <p:spPr>
          <a:xfrm>
            <a:off x="715399" y="1619121"/>
            <a:ext cx="605698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tx1"/>
                </a:solidFill>
                <a:highlight>
                  <a:srgbClr val="FF0000"/>
                </a:highlight>
                <a:latin typeface="PSL AsadongAD" pitchFamily="2" charset="2"/>
                <a:cs typeface="Kanit" pitchFamily="2" charset="-34"/>
              </a:rPr>
              <a:t>ท่อน 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PSL AsadongAD" pitchFamily="2" charset="2"/>
                <a:cs typeface="Kanit" pitchFamily="2" charset="-34"/>
              </a:rPr>
              <a:t>Accumulation </a:t>
            </a:r>
            <a:r>
              <a:rPr lang="th-TH" sz="2400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นี้เราจะหา </a:t>
            </a:r>
            <a:r>
              <a:rPr lang="en-US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Equal High </a:t>
            </a:r>
            <a:r>
              <a:rPr lang="th-TH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หรือ </a:t>
            </a:r>
            <a:r>
              <a:rPr lang="en-US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Equal Low</a:t>
            </a:r>
            <a:endParaRPr lang="th-TH" sz="2400" u="sng" dirty="0">
              <a:solidFill>
                <a:schemeClr val="tx1"/>
              </a:solidFill>
              <a:latin typeface="PSL AsadongAD" pitchFamily="2" charset="2"/>
              <a:cs typeface="Kanit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269ED9A2-7CB4-CDF5-F779-6294BF8260F8}"/>
              </a:ext>
            </a:extLst>
          </p:cNvPr>
          <p:cNvSpPr/>
          <p:nvPr/>
        </p:nvSpPr>
        <p:spPr>
          <a:xfrm rot="10800000" flipH="1">
            <a:off x="1482712" y="6195550"/>
            <a:ext cx="881973" cy="75825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22CAC309-2289-A1AA-AF10-1E564676BBD6}"/>
              </a:ext>
            </a:extLst>
          </p:cNvPr>
          <p:cNvSpPr/>
          <p:nvPr/>
        </p:nvSpPr>
        <p:spPr>
          <a:xfrm rot="10800000" flipH="1">
            <a:off x="1234891" y="4064520"/>
            <a:ext cx="881973" cy="9533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6E4792CB-09AB-2082-6117-4A89A2F372EE}"/>
              </a:ext>
            </a:extLst>
          </p:cNvPr>
          <p:cNvGrpSpPr/>
          <p:nvPr/>
        </p:nvGrpSpPr>
        <p:grpSpPr>
          <a:xfrm>
            <a:off x="927772" y="3355396"/>
            <a:ext cx="2631232" cy="2481943"/>
            <a:chOff x="1959429" y="1897224"/>
            <a:chExt cx="2631232" cy="2481943"/>
          </a:xfrm>
        </p:grpSpPr>
        <p:cxnSp>
          <p:nvCxnSpPr>
            <p:cNvPr id="9" name="ตัวเชื่อมต่อตรง 8">
              <a:extLst>
                <a:ext uri="{FF2B5EF4-FFF2-40B4-BE49-F238E27FC236}">
                  <a16:creationId xmlns:a16="http://schemas.microsoft.com/office/drawing/2014/main" id="{24D7F171-89E8-569F-513C-B94B266A0752}"/>
                </a:ext>
              </a:extLst>
            </p:cNvPr>
            <p:cNvCxnSpPr/>
            <p:nvPr/>
          </p:nvCxnSpPr>
          <p:spPr>
            <a:xfrm flipV="1">
              <a:off x="1959429" y="2606351"/>
              <a:ext cx="690465" cy="15799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ตัวเชื่อมต่อตรง 9">
              <a:extLst>
                <a:ext uri="{FF2B5EF4-FFF2-40B4-BE49-F238E27FC236}">
                  <a16:creationId xmlns:a16="http://schemas.microsoft.com/office/drawing/2014/main" id="{57E5EF0F-9BEF-5BC9-06F7-96BB75D04F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9894" y="2606351"/>
              <a:ext cx="329682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ตัวเชื่อมต่อตรง 10">
              <a:extLst>
                <a:ext uri="{FF2B5EF4-FFF2-40B4-BE49-F238E27FC236}">
                  <a16:creationId xmlns:a16="http://schemas.microsoft.com/office/drawing/2014/main" id="{04EFD348-0D61-758F-7C22-794274347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576" y="1897224"/>
              <a:ext cx="416767" cy="16235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ตัวเชื่อมต่อตรง 11">
              <a:extLst>
                <a:ext uri="{FF2B5EF4-FFF2-40B4-BE49-F238E27FC236}">
                  <a16:creationId xmlns:a16="http://schemas.microsoft.com/office/drawing/2014/main" id="{526ADDD0-FEE8-2731-0766-59DC204248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43" y="1897224"/>
              <a:ext cx="634481" cy="24819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ตัวเชื่อมต่อตรง 12">
              <a:extLst>
                <a:ext uri="{FF2B5EF4-FFF2-40B4-BE49-F238E27FC236}">
                  <a16:creationId xmlns:a16="http://schemas.microsoft.com/office/drawing/2014/main" id="{31039313-2329-F81A-EDFE-47850D907EA5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167C73E-FD90-AA80-3A24-DBA153F34BC2}"/>
              </a:ext>
            </a:extLst>
          </p:cNvPr>
          <p:cNvSpPr txBox="1"/>
          <p:nvPr/>
        </p:nvSpPr>
        <p:spPr>
          <a:xfrm>
            <a:off x="3478139" y="3888995"/>
            <a:ext cx="101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Turtle Soup</a:t>
            </a:r>
            <a:endParaRPr lang="th-TH" sz="14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33C1C33-18F0-8FC7-7CA3-00438C1A5E8A}"/>
              </a:ext>
            </a:extLst>
          </p:cNvPr>
          <p:cNvSpPr/>
          <p:nvPr/>
        </p:nvSpPr>
        <p:spPr>
          <a:xfrm rot="10800000" flipH="1">
            <a:off x="2646371" y="4087826"/>
            <a:ext cx="690465" cy="1699536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B4E1BC73-B6B7-565D-2ECF-B835675EC8C5}"/>
              </a:ext>
            </a:extLst>
          </p:cNvPr>
          <p:cNvSpPr txBox="1"/>
          <p:nvPr/>
        </p:nvSpPr>
        <p:spPr>
          <a:xfrm>
            <a:off x="1115837" y="3860141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Accumulation</a:t>
            </a:r>
            <a:endParaRPr lang="th-TH" sz="1000" dirty="0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EB462AF2-D7A9-1EEC-7E64-F45FF90E6007}"/>
              </a:ext>
            </a:extLst>
          </p:cNvPr>
          <p:cNvSpPr txBox="1"/>
          <p:nvPr/>
        </p:nvSpPr>
        <p:spPr>
          <a:xfrm>
            <a:off x="1905802" y="3063970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Manipulation</a:t>
            </a:r>
            <a:endParaRPr lang="th-TH" sz="1000" dirty="0"/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72C73C47-7287-F913-564C-641658B394AC}"/>
              </a:ext>
            </a:extLst>
          </p:cNvPr>
          <p:cNvSpPr txBox="1"/>
          <p:nvPr/>
        </p:nvSpPr>
        <p:spPr>
          <a:xfrm>
            <a:off x="2701802" y="3867553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Distribution</a:t>
            </a:r>
            <a:endParaRPr lang="th-TH" sz="1000" dirty="0"/>
          </a:p>
        </p:txBody>
      </p: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D587C8C8-6D79-D76E-4C95-F94F60E7C470}"/>
              </a:ext>
            </a:extLst>
          </p:cNvPr>
          <p:cNvCxnSpPr>
            <a:cxnSpLocks/>
          </p:cNvCxnSpPr>
          <p:nvPr/>
        </p:nvCxnSpPr>
        <p:spPr>
          <a:xfrm flipV="1">
            <a:off x="1898417" y="4956727"/>
            <a:ext cx="9109" cy="105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F9AA2AE0-9877-9940-13C3-AEB91BB082B6}"/>
              </a:ext>
            </a:extLst>
          </p:cNvPr>
          <p:cNvCxnSpPr>
            <a:cxnSpLocks/>
          </p:cNvCxnSpPr>
          <p:nvPr/>
        </p:nvCxnSpPr>
        <p:spPr>
          <a:xfrm flipH="1">
            <a:off x="1520140" y="6189343"/>
            <a:ext cx="206030" cy="11254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FA1F1999-BC56-E89E-111D-7270A4B7ED90}"/>
              </a:ext>
            </a:extLst>
          </p:cNvPr>
          <p:cNvCxnSpPr>
            <a:cxnSpLocks/>
          </p:cNvCxnSpPr>
          <p:nvPr/>
        </p:nvCxnSpPr>
        <p:spPr>
          <a:xfrm>
            <a:off x="1730879" y="6176083"/>
            <a:ext cx="176532" cy="7777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79EE697D-E6D2-E8BC-6A88-F9B71CB53780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923699" y="6189343"/>
            <a:ext cx="132806" cy="7644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255F3F50-4173-AECB-2FDD-0CDDA420D818}"/>
              </a:ext>
            </a:extLst>
          </p:cNvPr>
          <p:cNvCxnSpPr>
            <a:cxnSpLocks/>
          </p:cNvCxnSpPr>
          <p:nvPr/>
        </p:nvCxnSpPr>
        <p:spPr>
          <a:xfrm>
            <a:off x="2042883" y="6189343"/>
            <a:ext cx="233687" cy="7839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ตัวเชื่อมต่อตรง 24">
            <a:extLst>
              <a:ext uri="{FF2B5EF4-FFF2-40B4-BE49-F238E27FC236}">
                <a16:creationId xmlns:a16="http://schemas.microsoft.com/office/drawing/2014/main" id="{22886893-CE22-58FA-A118-A0F190A3BC5A}"/>
              </a:ext>
            </a:extLst>
          </p:cNvPr>
          <p:cNvCxnSpPr>
            <a:cxnSpLocks/>
          </p:cNvCxnSpPr>
          <p:nvPr/>
        </p:nvCxnSpPr>
        <p:spPr>
          <a:xfrm flipH="1">
            <a:off x="1520140" y="6189343"/>
            <a:ext cx="906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223A17F1-1257-6553-F61F-0E98309FC6CD}"/>
              </a:ext>
            </a:extLst>
          </p:cNvPr>
          <p:cNvSpPr txBox="1"/>
          <p:nvPr/>
        </p:nvSpPr>
        <p:spPr>
          <a:xfrm>
            <a:off x="1546602" y="6014037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Equal High</a:t>
            </a:r>
            <a:endParaRPr lang="th-TH" sz="1000" dirty="0"/>
          </a:p>
        </p:txBody>
      </p:sp>
      <p:cxnSp>
        <p:nvCxnSpPr>
          <p:cNvPr id="27" name="ตัวเชื่อมต่อตรง 26">
            <a:extLst>
              <a:ext uri="{FF2B5EF4-FFF2-40B4-BE49-F238E27FC236}">
                <a16:creationId xmlns:a16="http://schemas.microsoft.com/office/drawing/2014/main" id="{0573FE88-B727-D0B5-AA28-7D4FFCDAC053}"/>
              </a:ext>
            </a:extLst>
          </p:cNvPr>
          <p:cNvCxnSpPr>
            <a:cxnSpLocks/>
          </p:cNvCxnSpPr>
          <p:nvPr/>
        </p:nvCxnSpPr>
        <p:spPr>
          <a:xfrm flipH="1">
            <a:off x="2273221" y="5965536"/>
            <a:ext cx="102519" cy="1005415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BFE4FA63-436E-5F0E-E9C9-69E85679E764}"/>
              </a:ext>
            </a:extLst>
          </p:cNvPr>
          <p:cNvSpPr/>
          <p:nvPr/>
        </p:nvSpPr>
        <p:spPr>
          <a:xfrm rot="10800000" flipH="1">
            <a:off x="6316027" y="3977246"/>
            <a:ext cx="706130" cy="9533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id="{43DB58BE-2476-F723-7228-9EDDCCB71718}"/>
              </a:ext>
            </a:extLst>
          </p:cNvPr>
          <p:cNvGrpSpPr/>
          <p:nvPr/>
        </p:nvGrpSpPr>
        <p:grpSpPr>
          <a:xfrm rot="10800000" flipH="1">
            <a:off x="5769196" y="3165583"/>
            <a:ext cx="2674778" cy="2481943"/>
            <a:chOff x="1959429" y="1897224"/>
            <a:chExt cx="2631232" cy="2481943"/>
          </a:xfrm>
        </p:grpSpPr>
        <p:cxnSp>
          <p:nvCxnSpPr>
            <p:cNvPr id="30" name="ตัวเชื่อมต่อตรง 29">
              <a:extLst>
                <a:ext uri="{FF2B5EF4-FFF2-40B4-BE49-F238E27FC236}">
                  <a16:creationId xmlns:a16="http://schemas.microsoft.com/office/drawing/2014/main" id="{E254302F-F892-A639-DE55-7EFE724EE0BA}"/>
                </a:ext>
              </a:extLst>
            </p:cNvPr>
            <p:cNvCxnSpPr/>
            <p:nvPr/>
          </p:nvCxnSpPr>
          <p:spPr>
            <a:xfrm flipV="1">
              <a:off x="1959429" y="2606351"/>
              <a:ext cx="690465" cy="15799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ตัวเชื่อมต่อตรง 30">
              <a:extLst>
                <a:ext uri="{FF2B5EF4-FFF2-40B4-BE49-F238E27FC236}">
                  <a16:creationId xmlns:a16="http://schemas.microsoft.com/office/drawing/2014/main" id="{B5114D36-9F5E-2A6D-5CD0-1095F24813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9894" y="2606351"/>
              <a:ext cx="329682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ตัวเชื่อมต่อตรง 31">
              <a:extLst>
                <a:ext uri="{FF2B5EF4-FFF2-40B4-BE49-F238E27FC236}">
                  <a16:creationId xmlns:a16="http://schemas.microsoft.com/office/drawing/2014/main" id="{DA125C91-7016-2605-7184-428F11F7E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576" y="1897224"/>
              <a:ext cx="416767" cy="16235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ตัวเชื่อมต่อตรง 32">
              <a:extLst>
                <a:ext uri="{FF2B5EF4-FFF2-40B4-BE49-F238E27FC236}">
                  <a16:creationId xmlns:a16="http://schemas.microsoft.com/office/drawing/2014/main" id="{5B9ECF11-2EDC-20AC-F1A9-5BA5516149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43" y="1897224"/>
              <a:ext cx="634481" cy="24819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ตัวเชื่อมต่อตรง 33">
              <a:extLst>
                <a:ext uri="{FF2B5EF4-FFF2-40B4-BE49-F238E27FC236}">
                  <a16:creationId xmlns:a16="http://schemas.microsoft.com/office/drawing/2014/main" id="{2A8D7CC5-322F-BE40-749C-383A9BC36F2C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F80DD8DC-0EE8-AB2A-A253-4716358251EA}"/>
              </a:ext>
            </a:extLst>
          </p:cNvPr>
          <p:cNvSpPr txBox="1"/>
          <p:nvPr/>
        </p:nvSpPr>
        <p:spPr>
          <a:xfrm flipH="1">
            <a:off x="8361166" y="4784510"/>
            <a:ext cx="103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Turtle Soup</a:t>
            </a:r>
            <a:endParaRPr lang="th-TH" sz="1400" dirty="0"/>
          </a:p>
        </p:txBody>
      </p:sp>
      <p:cxnSp>
        <p:nvCxnSpPr>
          <p:cNvPr id="36" name="ตัวเชื่อมต่อตรง 35">
            <a:extLst>
              <a:ext uri="{FF2B5EF4-FFF2-40B4-BE49-F238E27FC236}">
                <a16:creationId xmlns:a16="http://schemas.microsoft.com/office/drawing/2014/main" id="{6E5D3093-07FF-74B5-C757-ACAE0CAB915B}"/>
              </a:ext>
            </a:extLst>
          </p:cNvPr>
          <p:cNvCxnSpPr>
            <a:cxnSpLocks/>
          </p:cNvCxnSpPr>
          <p:nvPr/>
        </p:nvCxnSpPr>
        <p:spPr>
          <a:xfrm flipH="1">
            <a:off x="7417953" y="3165582"/>
            <a:ext cx="456918" cy="177281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03853904-E5A4-467B-29DC-552F077DEEC1}"/>
              </a:ext>
            </a:extLst>
          </p:cNvPr>
          <p:cNvSpPr/>
          <p:nvPr/>
        </p:nvSpPr>
        <p:spPr>
          <a:xfrm rot="10800000" flipH="1">
            <a:off x="7390334" y="3175166"/>
            <a:ext cx="690465" cy="175541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กล่องข้อความ 38">
            <a:extLst>
              <a:ext uri="{FF2B5EF4-FFF2-40B4-BE49-F238E27FC236}">
                <a16:creationId xmlns:a16="http://schemas.microsoft.com/office/drawing/2014/main" id="{71DE5AB2-ACA5-90E8-AB63-E7D2452B4C8F}"/>
              </a:ext>
            </a:extLst>
          </p:cNvPr>
          <p:cNvSpPr txBox="1"/>
          <p:nvPr/>
        </p:nvSpPr>
        <p:spPr>
          <a:xfrm>
            <a:off x="6168230" y="4897069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Accumulation</a:t>
            </a:r>
            <a:endParaRPr lang="th-TH" sz="1000" dirty="0"/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98E444D5-7CB3-929A-DAD0-2647C2771893}"/>
              </a:ext>
            </a:extLst>
          </p:cNvPr>
          <p:cNvSpPr txBox="1"/>
          <p:nvPr/>
        </p:nvSpPr>
        <p:spPr>
          <a:xfrm>
            <a:off x="6852974" y="5704441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Manipulation</a:t>
            </a:r>
            <a:endParaRPr lang="th-TH" sz="1000" dirty="0"/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2C7AABC7-C5F3-4EB7-6058-2FFCAF770B80}"/>
              </a:ext>
            </a:extLst>
          </p:cNvPr>
          <p:cNvSpPr txBox="1"/>
          <p:nvPr/>
        </p:nvSpPr>
        <p:spPr>
          <a:xfrm>
            <a:off x="7519139" y="488428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Distribution</a:t>
            </a:r>
            <a:endParaRPr lang="th-TH" sz="1000" dirty="0"/>
          </a:p>
        </p:txBody>
      </p:sp>
      <p:cxnSp>
        <p:nvCxnSpPr>
          <p:cNvPr id="42" name="ลูกศรเชื่อมต่อแบบตรง 41">
            <a:extLst>
              <a:ext uri="{FF2B5EF4-FFF2-40B4-BE49-F238E27FC236}">
                <a16:creationId xmlns:a16="http://schemas.microsoft.com/office/drawing/2014/main" id="{5FCC90BE-E2D9-9A6F-EF9B-95042BE823CC}"/>
              </a:ext>
            </a:extLst>
          </p:cNvPr>
          <p:cNvCxnSpPr>
            <a:cxnSpLocks/>
          </p:cNvCxnSpPr>
          <p:nvPr/>
        </p:nvCxnSpPr>
        <p:spPr>
          <a:xfrm flipV="1">
            <a:off x="6471088" y="5143290"/>
            <a:ext cx="19456" cy="1153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A9773ABA-F342-4ACC-B1BB-44095DF4BE1C}"/>
              </a:ext>
            </a:extLst>
          </p:cNvPr>
          <p:cNvSpPr/>
          <p:nvPr/>
        </p:nvSpPr>
        <p:spPr>
          <a:xfrm rot="10800000" flipH="1">
            <a:off x="5807173" y="6341222"/>
            <a:ext cx="701891" cy="7222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4" name="ตัวเชื่อมต่อตรง 43">
            <a:extLst>
              <a:ext uri="{FF2B5EF4-FFF2-40B4-BE49-F238E27FC236}">
                <a16:creationId xmlns:a16="http://schemas.microsoft.com/office/drawing/2014/main" id="{57FFEE67-C7AB-7A3A-4E6F-A74B35786B49}"/>
              </a:ext>
            </a:extLst>
          </p:cNvPr>
          <p:cNvCxnSpPr>
            <a:cxnSpLocks/>
          </p:cNvCxnSpPr>
          <p:nvPr/>
        </p:nvCxnSpPr>
        <p:spPr>
          <a:xfrm>
            <a:off x="5476837" y="6285751"/>
            <a:ext cx="406512" cy="7582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ตัวเชื่อมต่อตรง 44">
            <a:extLst>
              <a:ext uri="{FF2B5EF4-FFF2-40B4-BE49-F238E27FC236}">
                <a16:creationId xmlns:a16="http://schemas.microsoft.com/office/drawing/2014/main" id="{F1AEBD8E-4B1D-C580-53FC-6B40B4A3E743}"/>
              </a:ext>
            </a:extLst>
          </p:cNvPr>
          <p:cNvCxnSpPr>
            <a:cxnSpLocks/>
          </p:cNvCxnSpPr>
          <p:nvPr/>
        </p:nvCxnSpPr>
        <p:spPr>
          <a:xfrm flipH="1">
            <a:off x="5883349" y="6341225"/>
            <a:ext cx="152400" cy="7222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ตัวเชื่อมต่อตรง 45">
            <a:extLst>
              <a:ext uri="{FF2B5EF4-FFF2-40B4-BE49-F238E27FC236}">
                <a16:creationId xmlns:a16="http://schemas.microsoft.com/office/drawing/2014/main" id="{0B3BA183-0903-95CF-F7C6-E6604452357F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6035749" y="6341225"/>
            <a:ext cx="132481" cy="6872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ตัวเชื่อมต่อตรง 46">
            <a:extLst>
              <a:ext uri="{FF2B5EF4-FFF2-40B4-BE49-F238E27FC236}">
                <a16:creationId xmlns:a16="http://schemas.microsoft.com/office/drawing/2014/main" id="{1936DAD5-BC3F-7378-534D-5C445883EF68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6168230" y="6390988"/>
            <a:ext cx="138943" cy="6375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ตัวเชื่อมต่อตรง 47">
            <a:extLst>
              <a:ext uri="{FF2B5EF4-FFF2-40B4-BE49-F238E27FC236}">
                <a16:creationId xmlns:a16="http://schemas.microsoft.com/office/drawing/2014/main" id="{DACFA01C-BAE1-D3F7-55FF-A1033A2FA371}"/>
              </a:ext>
            </a:extLst>
          </p:cNvPr>
          <p:cNvCxnSpPr>
            <a:cxnSpLocks/>
          </p:cNvCxnSpPr>
          <p:nvPr/>
        </p:nvCxnSpPr>
        <p:spPr>
          <a:xfrm>
            <a:off x="6307173" y="6390988"/>
            <a:ext cx="133685" cy="6724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ตัวเชื่อมต่อตรง 48">
            <a:extLst>
              <a:ext uri="{FF2B5EF4-FFF2-40B4-BE49-F238E27FC236}">
                <a16:creationId xmlns:a16="http://schemas.microsoft.com/office/drawing/2014/main" id="{9D5428C8-37A1-FFFF-87E3-B41E282597F0}"/>
              </a:ext>
            </a:extLst>
          </p:cNvPr>
          <p:cNvCxnSpPr>
            <a:cxnSpLocks/>
          </p:cNvCxnSpPr>
          <p:nvPr/>
        </p:nvCxnSpPr>
        <p:spPr>
          <a:xfrm flipH="1">
            <a:off x="5853798" y="7044812"/>
            <a:ext cx="906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4619FBCD-63BB-0BA9-EB4A-66E407C5C754}"/>
              </a:ext>
            </a:extLst>
          </p:cNvPr>
          <p:cNvSpPr txBox="1"/>
          <p:nvPr/>
        </p:nvSpPr>
        <p:spPr>
          <a:xfrm>
            <a:off x="5811401" y="7028508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Equal Low</a:t>
            </a:r>
            <a:endParaRPr lang="th-TH" sz="1000" dirty="0"/>
          </a:p>
        </p:txBody>
      </p:sp>
      <p:cxnSp>
        <p:nvCxnSpPr>
          <p:cNvPr id="51" name="ตัวเชื่อมต่อตรง 50">
            <a:extLst>
              <a:ext uri="{FF2B5EF4-FFF2-40B4-BE49-F238E27FC236}">
                <a16:creationId xmlns:a16="http://schemas.microsoft.com/office/drawing/2014/main" id="{8214DE7A-8C5A-5ECD-2E94-E95ACBA29B98}"/>
              </a:ext>
            </a:extLst>
          </p:cNvPr>
          <p:cNvCxnSpPr>
            <a:cxnSpLocks/>
          </p:cNvCxnSpPr>
          <p:nvPr/>
        </p:nvCxnSpPr>
        <p:spPr>
          <a:xfrm>
            <a:off x="6356891" y="6684796"/>
            <a:ext cx="168167" cy="701458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กล่องข้อความ 54">
            <a:extLst>
              <a:ext uri="{FF2B5EF4-FFF2-40B4-BE49-F238E27FC236}">
                <a16:creationId xmlns:a16="http://schemas.microsoft.com/office/drawing/2014/main" id="{1C72C173-AA6A-CC76-1473-F6BB36A8179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21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2BEF424A-84F8-FF6C-CC61-C0FA769CDD04}"/>
              </a:ext>
            </a:extLst>
          </p:cNvPr>
          <p:cNvSpPr/>
          <p:nvPr/>
        </p:nvSpPr>
        <p:spPr>
          <a:xfrm rot="10800000" flipH="1">
            <a:off x="7316549" y="4788159"/>
            <a:ext cx="690465" cy="78784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FD2760C0-E71B-30D8-5E0A-38BD9356D6F9}"/>
              </a:ext>
            </a:extLst>
          </p:cNvPr>
          <p:cNvSpPr/>
          <p:nvPr/>
        </p:nvSpPr>
        <p:spPr>
          <a:xfrm>
            <a:off x="6988095" y="4803788"/>
            <a:ext cx="1338152" cy="1274032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E260A630-AA66-CCA7-2DD0-887DE267FB6C}"/>
              </a:ext>
            </a:extLst>
          </p:cNvPr>
          <p:cNvSpPr/>
          <p:nvPr/>
        </p:nvSpPr>
        <p:spPr>
          <a:xfrm rot="10800000" flipH="1">
            <a:off x="4813446" y="4869032"/>
            <a:ext cx="2930330" cy="75028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FF7157C9-9E05-6614-52F1-B822F0083126}"/>
              </a:ext>
            </a:extLst>
          </p:cNvPr>
          <p:cNvSpPr/>
          <p:nvPr/>
        </p:nvSpPr>
        <p:spPr>
          <a:xfrm rot="10800000" flipH="1">
            <a:off x="2832723" y="2940641"/>
            <a:ext cx="690465" cy="75028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810C184-6B0E-A2BC-F5CB-C4905026E089}"/>
              </a:ext>
            </a:extLst>
          </p:cNvPr>
          <p:cNvSpPr txBox="1"/>
          <p:nvPr/>
        </p:nvSpPr>
        <p:spPr>
          <a:xfrm>
            <a:off x="466530" y="304711"/>
            <a:ext cx="3694923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h-TH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รูปแบบของ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Turtle Soup</a:t>
            </a:r>
            <a:endParaRPr lang="th-TH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Quark" panose="02000000000000000000" pitchFamily="50" charset="0"/>
              <a:cs typeface="Quark" panose="02000000000000000000" pitchFamily="50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615CA7E-7F56-1E04-E9D9-57F251EFBFFD}"/>
              </a:ext>
            </a:extLst>
          </p:cNvPr>
          <p:cNvSpPr txBox="1"/>
          <p:nvPr/>
        </p:nvSpPr>
        <p:spPr>
          <a:xfrm>
            <a:off x="466530" y="1189002"/>
            <a:ext cx="605698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ท่อน </a:t>
            </a:r>
            <a:r>
              <a:rPr lang="en-US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Manipulation </a:t>
            </a:r>
            <a:r>
              <a:rPr lang="th-TH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ต้องหา </a:t>
            </a:r>
            <a:r>
              <a:rPr lang="en-US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HTF POI</a:t>
            </a:r>
            <a:endParaRPr lang="th-TH" sz="2400" u="sng" dirty="0">
              <a:solidFill>
                <a:schemeClr val="tx1"/>
              </a:solidFill>
              <a:latin typeface="PSL AsadongAD" pitchFamily="2" charset="2"/>
              <a:cs typeface="Kanit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F576D2FA-72FE-F07A-CF25-0F90C55841E8}"/>
              </a:ext>
            </a:extLst>
          </p:cNvPr>
          <p:cNvSpPr/>
          <p:nvPr/>
        </p:nvSpPr>
        <p:spPr>
          <a:xfrm rot="10800000" flipH="1">
            <a:off x="466530" y="2702020"/>
            <a:ext cx="2930330" cy="75028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AB1D2C66-DA4D-C04F-9BAB-1BA18BE4F7F2}"/>
              </a:ext>
            </a:extLst>
          </p:cNvPr>
          <p:cNvSpPr/>
          <p:nvPr/>
        </p:nvSpPr>
        <p:spPr>
          <a:xfrm rot="10800000" flipH="1">
            <a:off x="2048161" y="3702570"/>
            <a:ext cx="881973" cy="9533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D8A0D323-C8F9-33E2-3046-909A30088DF8}"/>
              </a:ext>
            </a:extLst>
          </p:cNvPr>
          <p:cNvGrpSpPr/>
          <p:nvPr/>
        </p:nvGrpSpPr>
        <p:grpSpPr>
          <a:xfrm>
            <a:off x="1741042" y="2993446"/>
            <a:ext cx="2631232" cy="2481943"/>
            <a:chOff x="1959429" y="1897224"/>
            <a:chExt cx="2631232" cy="2481943"/>
          </a:xfrm>
        </p:grpSpPr>
        <p:cxnSp>
          <p:nvCxnSpPr>
            <p:cNvPr id="9" name="ตัวเชื่อมต่อตรง 8">
              <a:extLst>
                <a:ext uri="{FF2B5EF4-FFF2-40B4-BE49-F238E27FC236}">
                  <a16:creationId xmlns:a16="http://schemas.microsoft.com/office/drawing/2014/main" id="{AE9CEC3B-DD59-048E-468D-953D8326CE1A}"/>
                </a:ext>
              </a:extLst>
            </p:cNvPr>
            <p:cNvCxnSpPr/>
            <p:nvPr/>
          </p:nvCxnSpPr>
          <p:spPr>
            <a:xfrm flipV="1">
              <a:off x="1959429" y="2606351"/>
              <a:ext cx="690465" cy="15799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ตัวเชื่อมต่อตรง 9">
              <a:extLst>
                <a:ext uri="{FF2B5EF4-FFF2-40B4-BE49-F238E27FC236}">
                  <a16:creationId xmlns:a16="http://schemas.microsoft.com/office/drawing/2014/main" id="{7FE13598-8F6A-3FCC-3C5A-56EE1E7825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9894" y="2606351"/>
              <a:ext cx="329682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ตัวเชื่อมต่อตรง 10">
              <a:extLst>
                <a:ext uri="{FF2B5EF4-FFF2-40B4-BE49-F238E27FC236}">
                  <a16:creationId xmlns:a16="http://schemas.microsoft.com/office/drawing/2014/main" id="{D9DE0B2B-33F4-7E2F-6AF8-56C014FEC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576" y="1897224"/>
              <a:ext cx="416767" cy="16235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ตัวเชื่อมต่อตรง 11">
              <a:extLst>
                <a:ext uri="{FF2B5EF4-FFF2-40B4-BE49-F238E27FC236}">
                  <a16:creationId xmlns:a16="http://schemas.microsoft.com/office/drawing/2014/main" id="{1EC6A7C8-C53B-9F8A-E5AB-4953FB465A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43" y="1897224"/>
              <a:ext cx="634481" cy="24819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ตัวเชื่อมต่อตรง 12">
              <a:extLst>
                <a:ext uri="{FF2B5EF4-FFF2-40B4-BE49-F238E27FC236}">
                  <a16:creationId xmlns:a16="http://schemas.microsoft.com/office/drawing/2014/main" id="{B3A77B1F-0186-5FC7-B488-7ECC34EE3239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C8AEE940-7E6B-EB3F-E065-5B8C8759A1AE}"/>
              </a:ext>
            </a:extLst>
          </p:cNvPr>
          <p:cNvSpPr txBox="1"/>
          <p:nvPr/>
        </p:nvSpPr>
        <p:spPr>
          <a:xfrm>
            <a:off x="4291409" y="3527045"/>
            <a:ext cx="101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Turtle Soup</a:t>
            </a:r>
            <a:endParaRPr lang="th-TH" sz="1400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04437D0-F271-D8D3-3EF2-1A47501009C4}"/>
              </a:ext>
            </a:extLst>
          </p:cNvPr>
          <p:cNvSpPr/>
          <p:nvPr/>
        </p:nvSpPr>
        <p:spPr>
          <a:xfrm rot="10800000" flipH="1">
            <a:off x="3459641" y="3725876"/>
            <a:ext cx="690465" cy="1699536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A71E8C96-370D-9724-7882-30EC8EF38190}"/>
              </a:ext>
            </a:extLst>
          </p:cNvPr>
          <p:cNvSpPr txBox="1"/>
          <p:nvPr/>
        </p:nvSpPr>
        <p:spPr>
          <a:xfrm>
            <a:off x="653923" y="2913472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High Timeframe  POI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7A765760-1D45-DF9F-0F49-21492BB39091}"/>
              </a:ext>
            </a:extLst>
          </p:cNvPr>
          <p:cNvSpPr txBox="1"/>
          <p:nvPr/>
        </p:nvSpPr>
        <p:spPr>
          <a:xfrm>
            <a:off x="2719072" y="2702020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Manipulation</a:t>
            </a:r>
            <a:endParaRPr lang="th-TH" sz="1000" dirty="0"/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CE3A1127-C56E-1AA5-B5B8-C259017CDF0C}"/>
              </a:ext>
            </a:extLst>
          </p:cNvPr>
          <p:cNvSpPr txBox="1"/>
          <p:nvPr/>
        </p:nvSpPr>
        <p:spPr>
          <a:xfrm>
            <a:off x="3515072" y="3505603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Distribution</a:t>
            </a:r>
            <a:endParaRPr lang="th-TH" sz="1000" dirty="0"/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F5858435-8307-73E9-CE4C-7406D9059C3B}"/>
              </a:ext>
            </a:extLst>
          </p:cNvPr>
          <p:cNvSpPr/>
          <p:nvPr/>
        </p:nvSpPr>
        <p:spPr>
          <a:xfrm>
            <a:off x="2475825" y="2188114"/>
            <a:ext cx="1338152" cy="1274032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172BBA1C-D9E6-6493-FACA-A02A196C15F6}"/>
              </a:ext>
            </a:extLst>
          </p:cNvPr>
          <p:cNvSpPr txBox="1"/>
          <p:nvPr/>
        </p:nvSpPr>
        <p:spPr>
          <a:xfrm>
            <a:off x="2028107" y="3505734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Accumulation</a:t>
            </a:r>
            <a:endParaRPr lang="th-TH" sz="1000" dirty="0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B1247D06-0854-34F7-5F5C-15E6C2E29910}"/>
              </a:ext>
            </a:extLst>
          </p:cNvPr>
          <p:cNvSpPr/>
          <p:nvPr/>
        </p:nvSpPr>
        <p:spPr>
          <a:xfrm rot="10800000" flipH="1">
            <a:off x="6685288" y="3834822"/>
            <a:ext cx="706130" cy="9533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68BF2E37-3944-C962-DAF3-6A8EFE557C99}"/>
              </a:ext>
            </a:extLst>
          </p:cNvPr>
          <p:cNvGrpSpPr/>
          <p:nvPr/>
        </p:nvGrpSpPr>
        <p:grpSpPr>
          <a:xfrm rot="10800000" flipH="1">
            <a:off x="6138457" y="3023159"/>
            <a:ext cx="2674778" cy="2481943"/>
            <a:chOff x="1959429" y="1897224"/>
            <a:chExt cx="2631232" cy="2481943"/>
          </a:xfrm>
        </p:grpSpPr>
        <p:cxnSp>
          <p:nvCxnSpPr>
            <p:cNvPr id="24" name="ตัวเชื่อมต่อตรง 23">
              <a:extLst>
                <a:ext uri="{FF2B5EF4-FFF2-40B4-BE49-F238E27FC236}">
                  <a16:creationId xmlns:a16="http://schemas.microsoft.com/office/drawing/2014/main" id="{354B6351-03CC-2024-E293-357D25B5AC28}"/>
                </a:ext>
              </a:extLst>
            </p:cNvPr>
            <p:cNvCxnSpPr/>
            <p:nvPr/>
          </p:nvCxnSpPr>
          <p:spPr>
            <a:xfrm flipV="1">
              <a:off x="1959429" y="2606351"/>
              <a:ext cx="690465" cy="15799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ตัวเชื่อมต่อตรง 24">
              <a:extLst>
                <a:ext uri="{FF2B5EF4-FFF2-40B4-BE49-F238E27FC236}">
                  <a16:creationId xmlns:a16="http://schemas.microsoft.com/office/drawing/2014/main" id="{02AB3E3F-A53D-B9B4-AFB5-CB27AE398F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9894" y="2606351"/>
              <a:ext cx="329682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ตัวเชื่อมต่อตรง 25">
              <a:extLst>
                <a:ext uri="{FF2B5EF4-FFF2-40B4-BE49-F238E27FC236}">
                  <a16:creationId xmlns:a16="http://schemas.microsoft.com/office/drawing/2014/main" id="{08E71E72-E7B5-9E1E-1DCB-BF0734747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576" y="1897224"/>
              <a:ext cx="416767" cy="16235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ตัวเชื่อมต่อตรง 26">
              <a:extLst>
                <a:ext uri="{FF2B5EF4-FFF2-40B4-BE49-F238E27FC236}">
                  <a16:creationId xmlns:a16="http://schemas.microsoft.com/office/drawing/2014/main" id="{CCF8B41D-6383-9273-E44F-E8A7E93D4F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43" y="1897224"/>
              <a:ext cx="634481" cy="24819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ตัวเชื่อมต่อตรง 27">
              <a:extLst>
                <a:ext uri="{FF2B5EF4-FFF2-40B4-BE49-F238E27FC236}">
                  <a16:creationId xmlns:a16="http://schemas.microsoft.com/office/drawing/2014/main" id="{1D827D96-8F68-A096-3771-D6A295AD9BE3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3CF000C1-81D2-F1DA-81D8-5A49247A0473}"/>
              </a:ext>
            </a:extLst>
          </p:cNvPr>
          <p:cNvSpPr txBox="1"/>
          <p:nvPr/>
        </p:nvSpPr>
        <p:spPr>
          <a:xfrm flipH="1">
            <a:off x="8730427" y="4642086"/>
            <a:ext cx="103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Turtle Soup</a:t>
            </a:r>
            <a:endParaRPr lang="th-TH" sz="1400" dirty="0"/>
          </a:p>
        </p:txBody>
      </p:sp>
      <p:cxnSp>
        <p:nvCxnSpPr>
          <p:cNvPr id="30" name="ตัวเชื่อมต่อตรง 29">
            <a:extLst>
              <a:ext uri="{FF2B5EF4-FFF2-40B4-BE49-F238E27FC236}">
                <a16:creationId xmlns:a16="http://schemas.microsoft.com/office/drawing/2014/main" id="{35208A2E-2977-2306-0A28-40EBAF9D9331}"/>
              </a:ext>
            </a:extLst>
          </p:cNvPr>
          <p:cNvCxnSpPr>
            <a:cxnSpLocks/>
          </p:cNvCxnSpPr>
          <p:nvPr/>
        </p:nvCxnSpPr>
        <p:spPr>
          <a:xfrm flipH="1">
            <a:off x="7787214" y="3023158"/>
            <a:ext cx="456918" cy="177281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6341CB89-4F5C-65B8-8AC7-5A3ED2BA26C3}"/>
              </a:ext>
            </a:extLst>
          </p:cNvPr>
          <p:cNvSpPr/>
          <p:nvPr/>
        </p:nvSpPr>
        <p:spPr>
          <a:xfrm rot="10800000" flipH="1">
            <a:off x="7759595" y="3032742"/>
            <a:ext cx="690465" cy="175541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398688DA-9053-C37E-522E-6BCDF7F751BE}"/>
              </a:ext>
            </a:extLst>
          </p:cNvPr>
          <p:cNvSpPr txBox="1"/>
          <p:nvPr/>
        </p:nvSpPr>
        <p:spPr>
          <a:xfrm>
            <a:off x="6537491" y="4754645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Accumulation</a:t>
            </a:r>
            <a:endParaRPr lang="th-TH" sz="1000" dirty="0"/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656FDBD6-9C69-B5CE-850A-BC420374241D}"/>
              </a:ext>
            </a:extLst>
          </p:cNvPr>
          <p:cNvSpPr txBox="1"/>
          <p:nvPr/>
        </p:nvSpPr>
        <p:spPr>
          <a:xfrm>
            <a:off x="7222235" y="5562017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Manipulation</a:t>
            </a:r>
            <a:endParaRPr lang="th-TH" sz="1000" dirty="0"/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914B3A07-6846-1C84-F26F-69DF00C649F5}"/>
              </a:ext>
            </a:extLst>
          </p:cNvPr>
          <p:cNvSpPr txBox="1"/>
          <p:nvPr/>
        </p:nvSpPr>
        <p:spPr>
          <a:xfrm>
            <a:off x="7888400" y="4741861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Distribution</a:t>
            </a:r>
            <a:endParaRPr lang="th-TH" sz="1000" dirty="0"/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03F8B9D9-538B-B7AB-392B-1F52B7AE1986}"/>
              </a:ext>
            </a:extLst>
          </p:cNvPr>
          <p:cNvSpPr txBox="1"/>
          <p:nvPr/>
        </p:nvSpPr>
        <p:spPr>
          <a:xfrm>
            <a:off x="4966068" y="5121062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High Timeframe  POI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85CC34AF-4EC1-4E26-4C36-D4A2B5065C25}"/>
              </a:ext>
            </a:extLst>
          </p:cNvPr>
          <p:cNvSpPr txBox="1"/>
          <p:nvPr/>
        </p:nvSpPr>
        <p:spPr>
          <a:xfrm>
            <a:off x="1192391" y="7197330"/>
            <a:ext cx="82314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>
                <a:latin typeface="ThaiSans Neue Light" pitchFamily="2" charset="-34"/>
                <a:cs typeface="ThaiSans Neue Light" pitchFamily="2" charset="-34"/>
              </a:rPr>
              <a:t>ตัวอย่างเราใช้กราฟ </a:t>
            </a:r>
            <a:r>
              <a:rPr lang="en-US" sz="2800" dirty="0">
                <a:latin typeface="ThaiSans Neue Light" pitchFamily="2" charset="-34"/>
                <a:cs typeface="ThaiSans Neue Light" pitchFamily="2" charset="-34"/>
              </a:rPr>
              <a:t>m15 </a:t>
            </a:r>
            <a:r>
              <a:rPr lang="th-TH" sz="2800" dirty="0">
                <a:latin typeface="ThaiSans Neue Light" pitchFamily="2" charset="-34"/>
                <a:cs typeface="ThaiSans Neue Light" pitchFamily="2" charset="-34"/>
              </a:rPr>
              <a:t>ในการมองพฤติกรรมราคา </a:t>
            </a:r>
            <a:r>
              <a:rPr lang="en-US" sz="2800" dirty="0">
                <a:latin typeface="ThaiSans Neue Light" pitchFamily="2" charset="-34"/>
                <a:cs typeface="ThaiSans Neue Light" pitchFamily="2" charset="-34"/>
              </a:rPr>
              <a:t>High Timeframe POI </a:t>
            </a:r>
            <a:r>
              <a:rPr lang="th-TH" sz="2800" dirty="0">
                <a:latin typeface="ThaiSans Neue Light" pitchFamily="2" charset="-34"/>
                <a:cs typeface="ThaiSans Neue Light" pitchFamily="2" charset="-34"/>
              </a:rPr>
              <a:t>เราควรเป็น </a:t>
            </a:r>
            <a:r>
              <a:rPr lang="en-US" sz="2800" dirty="0">
                <a:latin typeface="ThaiSans Neue Light" pitchFamily="2" charset="-34"/>
                <a:cs typeface="ThaiSans Neue Light" pitchFamily="2" charset="-34"/>
              </a:rPr>
              <a:t>H4 </a:t>
            </a:r>
            <a:r>
              <a:rPr lang="th-TH" sz="2800" dirty="0">
                <a:latin typeface="ThaiSans Neue Light" pitchFamily="2" charset="-34"/>
                <a:cs typeface="ThaiSans Neue Light" pitchFamily="2" charset="-34"/>
              </a:rPr>
              <a:t>ขึ้นไป อาจจะเป็น </a:t>
            </a:r>
            <a:r>
              <a:rPr lang="en-US" sz="2800" dirty="0">
                <a:latin typeface="ThaiSans Neue Light" pitchFamily="2" charset="-34"/>
                <a:cs typeface="ThaiSans Neue Light" pitchFamily="2" charset="-34"/>
              </a:rPr>
              <a:t>Order Block / Fair Value Gap / Old High-Old Low  </a:t>
            </a:r>
            <a:r>
              <a:rPr lang="th-TH" sz="2800" dirty="0">
                <a:latin typeface="ThaiSans Neue Light" pitchFamily="2" charset="-34"/>
                <a:cs typeface="ThaiSans Neue Light" pitchFamily="2" charset="-34"/>
              </a:rPr>
              <a:t>เป็นต้น</a:t>
            </a:r>
          </a:p>
        </p:txBody>
      </p:sp>
      <p:sp>
        <p:nvSpPr>
          <p:cNvPr id="43" name="กล่องข้อความ 42">
            <a:extLst>
              <a:ext uri="{FF2B5EF4-FFF2-40B4-BE49-F238E27FC236}">
                <a16:creationId xmlns:a16="http://schemas.microsoft.com/office/drawing/2014/main" id="{09FA2DC8-63E8-FB86-4F1C-E0E509817EEC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37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4">
            <a:extLst>
              <a:ext uri="{FF2B5EF4-FFF2-40B4-BE49-F238E27FC236}">
                <a16:creationId xmlns:a16="http://schemas.microsoft.com/office/drawing/2014/main" id="{749FA523-8DAD-0432-9293-4E5AB00EF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063" y="2559035"/>
            <a:ext cx="7550150" cy="4438679"/>
          </a:xfr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1E2C310-D690-6FA1-9E4F-AAE5EBD0606D}"/>
              </a:ext>
            </a:extLst>
          </p:cNvPr>
          <p:cNvSpPr txBox="1"/>
          <p:nvPr/>
        </p:nvSpPr>
        <p:spPr>
          <a:xfrm>
            <a:off x="466530" y="304711"/>
            <a:ext cx="4676970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h-TH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ตัวอย่างกราฟจริง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Turtle Soup</a:t>
            </a:r>
            <a:endParaRPr lang="th-TH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Quark" panose="02000000000000000000" pitchFamily="50" charset="0"/>
              <a:cs typeface="Quark" panose="02000000000000000000" pitchFamily="50" charset="0"/>
            </a:endParaRPr>
          </a:p>
        </p:txBody>
      </p:sp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79508FCF-6490-B3B9-3F9E-AA4E0F1914EA}"/>
              </a:ext>
            </a:extLst>
          </p:cNvPr>
          <p:cNvCxnSpPr>
            <a:cxnSpLocks/>
          </p:cNvCxnSpPr>
          <p:nvPr/>
        </p:nvCxnSpPr>
        <p:spPr>
          <a:xfrm>
            <a:off x="2543175" y="6438900"/>
            <a:ext cx="47625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ตัวเชื่อมต่อตรง 8">
            <a:extLst>
              <a:ext uri="{FF2B5EF4-FFF2-40B4-BE49-F238E27FC236}">
                <a16:creationId xmlns:a16="http://schemas.microsoft.com/office/drawing/2014/main" id="{3D710CA8-3D8E-7501-EBA8-3FACF53741B3}"/>
              </a:ext>
            </a:extLst>
          </p:cNvPr>
          <p:cNvCxnSpPr>
            <a:cxnSpLocks/>
          </p:cNvCxnSpPr>
          <p:nvPr/>
        </p:nvCxnSpPr>
        <p:spPr>
          <a:xfrm>
            <a:off x="6124575" y="5953125"/>
            <a:ext cx="47625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513411DB-9F53-4B9C-66EB-DE6682F6E856}"/>
              </a:ext>
            </a:extLst>
          </p:cNvPr>
          <p:cNvSpPr txBox="1"/>
          <p:nvPr/>
        </p:nvSpPr>
        <p:spPr>
          <a:xfrm>
            <a:off x="2660584" y="6438900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X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D91EA595-EDA7-2151-F13E-AFB4EFC2F955}"/>
              </a:ext>
            </a:extLst>
          </p:cNvPr>
          <p:cNvSpPr txBox="1"/>
          <p:nvPr/>
        </p:nvSpPr>
        <p:spPr>
          <a:xfrm>
            <a:off x="6218269" y="5953125"/>
            <a:ext cx="288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X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D16B7723-73F8-83FC-9904-862A33C9175C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17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D2A59ADC-5FC4-AADF-6B7F-C2DBA4B17A8D}"/>
              </a:ext>
            </a:extLst>
          </p:cNvPr>
          <p:cNvSpPr/>
          <p:nvPr/>
        </p:nvSpPr>
        <p:spPr>
          <a:xfrm rot="10800000" flipH="1">
            <a:off x="1801108" y="2966393"/>
            <a:ext cx="690465" cy="75028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สี่เหลี่ยมผืนผ้า 32">
            <a:extLst>
              <a:ext uri="{FF2B5EF4-FFF2-40B4-BE49-F238E27FC236}">
                <a16:creationId xmlns:a16="http://schemas.microsoft.com/office/drawing/2014/main" id="{F4ACBD50-F103-4B7E-2EA7-6A588F227ADA}"/>
              </a:ext>
            </a:extLst>
          </p:cNvPr>
          <p:cNvSpPr/>
          <p:nvPr/>
        </p:nvSpPr>
        <p:spPr>
          <a:xfrm rot="10800000" flipH="1">
            <a:off x="6427466" y="4667514"/>
            <a:ext cx="690465" cy="787841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F8801811-DEDA-A96B-60DB-3EB19DED9921}"/>
              </a:ext>
            </a:extLst>
          </p:cNvPr>
          <p:cNvSpPr txBox="1"/>
          <p:nvPr/>
        </p:nvSpPr>
        <p:spPr>
          <a:xfrm>
            <a:off x="514155" y="759088"/>
            <a:ext cx="3694923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th-TH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รูปแบบของ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Quark" panose="02000000000000000000" pitchFamily="50" charset="0"/>
                <a:cs typeface="Quark" panose="02000000000000000000" pitchFamily="50" charset="0"/>
              </a:rPr>
              <a:t>Turtle Soup</a:t>
            </a:r>
            <a:endParaRPr lang="th-TH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Quark" panose="02000000000000000000" pitchFamily="50" charset="0"/>
              <a:cs typeface="Quark" panose="02000000000000000000" pitchFamily="50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A3D3B81-7CC8-F267-7AD8-FD9589264B9E}"/>
              </a:ext>
            </a:extLst>
          </p:cNvPr>
          <p:cNvSpPr txBox="1"/>
          <p:nvPr/>
        </p:nvSpPr>
        <p:spPr>
          <a:xfrm>
            <a:off x="504630" y="1561371"/>
            <a:ext cx="605698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ท่อน </a:t>
            </a:r>
            <a:r>
              <a:rPr lang="en-US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Distribution </a:t>
            </a:r>
            <a:r>
              <a:rPr lang="th-TH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หรือ ท่อน </a:t>
            </a:r>
            <a:r>
              <a:rPr lang="en-US" sz="2400" u="sng" dirty="0">
                <a:solidFill>
                  <a:schemeClr val="tx1"/>
                </a:solidFill>
                <a:latin typeface="PSL AsadongAD" pitchFamily="2" charset="2"/>
                <a:cs typeface="Kanit" pitchFamily="2" charset="-34"/>
              </a:rPr>
              <a:t>Expansion</a:t>
            </a:r>
            <a:endParaRPr lang="th-TH" sz="2400" u="sng" dirty="0">
              <a:solidFill>
                <a:schemeClr val="tx1"/>
              </a:solidFill>
              <a:latin typeface="PSL AsadongAD" pitchFamily="2" charset="2"/>
              <a:cs typeface="Kanit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6207D92D-5ED4-A36C-545C-720763F272F6}"/>
              </a:ext>
            </a:extLst>
          </p:cNvPr>
          <p:cNvSpPr/>
          <p:nvPr/>
        </p:nvSpPr>
        <p:spPr>
          <a:xfrm rot="10800000" flipH="1">
            <a:off x="1016546" y="3728322"/>
            <a:ext cx="881973" cy="9533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AD9AEF03-66F9-15E7-DC24-911D37D9EA81}"/>
              </a:ext>
            </a:extLst>
          </p:cNvPr>
          <p:cNvGrpSpPr/>
          <p:nvPr/>
        </p:nvGrpSpPr>
        <p:grpSpPr>
          <a:xfrm>
            <a:off x="709427" y="3019198"/>
            <a:ext cx="2631232" cy="2481943"/>
            <a:chOff x="1959429" y="1897224"/>
            <a:chExt cx="2631232" cy="2481943"/>
          </a:xfrm>
        </p:grpSpPr>
        <p:cxnSp>
          <p:nvCxnSpPr>
            <p:cNvPr id="8" name="ตัวเชื่อมต่อตรง 7">
              <a:extLst>
                <a:ext uri="{FF2B5EF4-FFF2-40B4-BE49-F238E27FC236}">
                  <a16:creationId xmlns:a16="http://schemas.microsoft.com/office/drawing/2014/main" id="{27D3AD9F-F22C-9BB3-6AD4-3F2502B4A277}"/>
                </a:ext>
              </a:extLst>
            </p:cNvPr>
            <p:cNvCxnSpPr/>
            <p:nvPr/>
          </p:nvCxnSpPr>
          <p:spPr>
            <a:xfrm flipV="1">
              <a:off x="1959429" y="2606351"/>
              <a:ext cx="690465" cy="15799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ตัวเชื่อมต่อตรง 8">
              <a:extLst>
                <a:ext uri="{FF2B5EF4-FFF2-40B4-BE49-F238E27FC236}">
                  <a16:creationId xmlns:a16="http://schemas.microsoft.com/office/drawing/2014/main" id="{790FB93D-744E-2245-C19D-B388C601BD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9894" y="2606351"/>
              <a:ext cx="329682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ตัวเชื่อมต่อตรง 9">
              <a:extLst>
                <a:ext uri="{FF2B5EF4-FFF2-40B4-BE49-F238E27FC236}">
                  <a16:creationId xmlns:a16="http://schemas.microsoft.com/office/drawing/2014/main" id="{CFCA698C-1136-6E70-E05F-E66275EAB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576" y="1897224"/>
              <a:ext cx="416767" cy="16235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ตัวเชื่อมต่อตรง 10">
              <a:extLst>
                <a:ext uri="{FF2B5EF4-FFF2-40B4-BE49-F238E27FC236}">
                  <a16:creationId xmlns:a16="http://schemas.microsoft.com/office/drawing/2014/main" id="{D7FD1240-C00A-8B37-3A37-4E62BC3BDD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43" y="1897224"/>
              <a:ext cx="634481" cy="24819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ตัวเชื่อมต่อตรง 11">
              <a:extLst>
                <a:ext uri="{FF2B5EF4-FFF2-40B4-BE49-F238E27FC236}">
                  <a16:creationId xmlns:a16="http://schemas.microsoft.com/office/drawing/2014/main" id="{04CA4475-D735-3278-A6DB-D0E281CFA4AD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3D1DC5C7-CBE4-1B04-AA29-3AA441DA3104}"/>
              </a:ext>
            </a:extLst>
          </p:cNvPr>
          <p:cNvSpPr txBox="1"/>
          <p:nvPr/>
        </p:nvSpPr>
        <p:spPr>
          <a:xfrm>
            <a:off x="3259794" y="3552797"/>
            <a:ext cx="101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Turtle Soup</a:t>
            </a:r>
            <a:endParaRPr lang="th-TH" sz="1400" dirty="0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16876CAA-B9B5-C485-9B06-D719B63A4841}"/>
              </a:ext>
            </a:extLst>
          </p:cNvPr>
          <p:cNvSpPr/>
          <p:nvPr/>
        </p:nvSpPr>
        <p:spPr>
          <a:xfrm rot="10800000" flipH="1">
            <a:off x="2485736" y="3728322"/>
            <a:ext cx="690465" cy="169953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A3A34C35-769B-3B0E-BFFC-A54EF3509B5B}"/>
              </a:ext>
            </a:extLst>
          </p:cNvPr>
          <p:cNvSpPr txBox="1"/>
          <p:nvPr/>
        </p:nvSpPr>
        <p:spPr>
          <a:xfrm>
            <a:off x="2483457" y="3531355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Distribution</a:t>
            </a:r>
            <a:endParaRPr lang="th-TH" sz="1000" dirty="0"/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AC9757FA-D788-686C-2E13-1CDF8AC40308}"/>
              </a:ext>
            </a:extLst>
          </p:cNvPr>
          <p:cNvSpPr txBox="1"/>
          <p:nvPr/>
        </p:nvSpPr>
        <p:spPr>
          <a:xfrm>
            <a:off x="946729" y="3512824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Accumulation</a:t>
            </a:r>
            <a:endParaRPr lang="th-TH" sz="1000" dirty="0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688A601E-AFD6-33E2-45F5-F56E0224FC47}"/>
              </a:ext>
            </a:extLst>
          </p:cNvPr>
          <p:cNvSpPr txBox="1"/>
          <p:nvPr/>
        </p:nvSpPr>
        <p:spPr>
          <a:xfrm>
            <a:off x="1675015" y="2771315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Manipulation</a:t>
            </a:r>
            <a:endParaRPr lang="th-TH" sz="1000" dirty="0"/>
          </a:p>
        </p:txBody>
      </p: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C82304AD-0FC4-27BD-0DE6-CD693E4CEC54}"/>
              </a:ext>
            </a:extLst>
          </p:cNvPr>
          <p:cNvCxnSpPr/>
          <p:nvPr/>
        </p:nvCxnSpPr>
        <p:spPr>
          <a:xfrm>
            <a:off x="1729574" y="4642723"/>
            <a:ext cx="188478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9AA30BA0-3130-EA69-067D-0297AE8794CF}"/>
              </a:ext>
            </a:extLst>
          </p:cNvPr>
          <p:cNvCxnSpPr>
            <a:cxnSpLocks/>
          </p:cNvCxnSpPr>
          <p:nvPr/>
        </p:nvCxnSpPr>
        <p:spPr>
          <a:xfrm>
            <a:off x="696986" y="5308306"/>
            <a:ext cx="2923591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88A44499-83DD-6FA8-D26D-66147FF4884B}"/>
              </a:ext>
            </a:extLst>
          </p:cNvPr>
          <p:cNvSpPr txBox="1"/>
          <p:nvPr/>
        </p:nvSpPr>
        <p:spPr>
          <a:xfrm>
            <a:off x="3626798" y="4485858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/>
              <a:t>เป็นอย่างน้อย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7EEA6A3A-232F-5111-BFE4-C9EC07C59C5B}"/>
              </a:ext>
            </a:extLst>
          </p:cNvPr>
          <p:cNvSpPr txBox="1"/>
          <p:nvPr/>
        </p:nvSpPr>
        <p:spPr>
          <a:xfrm>
            <a:off x="3689002" y="5163882"/>
            <a:ext cx="1491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R:R 1:2 with Entry</a:t>
            </a:r>
            <a:endParaRPr lang="th-TH" sz="1400" dirty="0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0DB8D7E7-AC09-5FD1-404F-F6A005D8709F}"/>
              </a:ext>
            </a:extLst>
          </p:cNvPr>
          <p:cNvSpPr/>
          <p:nvPr/>
        </p:nvSpPr>
        <p:spPr>
          <a:xfrm rot="10800000" flipH="1">
            <a:off x="5796205" y="3714177"/>
            <a:ext cx="706130" cy="9533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3AA776A8-6D54-BD31-D1B8-1D79E8B97BF6}"/>
              </a:ext>
            </a:extLst>
          </p:cNvPr>
          <p:cNvGrpSpPr/>
          <p:nvPr/>
        </p:nvGrpSpPr>
        <p:grpSpPr>
          <a:xfrm rot="10800000" flipH="1">
            <a:off x="5249374" y="2902514"/>
            <a:ext cx="2674778" cy="2481943"/>
            <a:chOff x="1959429" y="1897224"/>
            <a:chExt cx="2631232" cy="2481943"/>
          </a:xfrm>
        </p:grpSpPr>
        <p:cxnSp>
          <p:nvCxnSpPr>
            <p:cNvPr id="25" name="ตัวเชื่อมต่อตรง 24">
              <a:extLst>
                <a:ext uri="{FF2B5EF4-FFF2-40B4-BE49-F238E27FC236}">
                  <a16:creationId xmlns:a16="http://schemas.microsoft.com/office/drawing/2014/main" id="{9936F5B9-A6A1-3365-CAE0-18E7E855B361}"/>
                </a:ext>
              </a:extLst>
            </p:cNvPr>
            <p:cNvCxnSpPr/>
            <p:nvPr/>
          </p:nvCxnSpPr>
          <p:spPr>
            <a:xfrm flipV="1">
              <a:off x="1959429" y="2606351"/>
              <a:ext cx="690465" cy="15799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ตัวเชื่อมต่อตรง 25">
              <a:extLst>
                <a:ext uri="{FF2B5EF4-FFF2-40B4-BE49-F238E27FC236}">
                  <a16:creationId xmlns:a16="http://schemas.microsoft.com/office/drawing/2014/main" id="{FF21DE96-2AED-AC54-1DC9-EBECA21218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9894" y="2606351"/>
              <a:ext cx="329682" cy="914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ตัวเชื่อมต่อตรง 26">
              <a:extLst>
                <a:ext uri="{FF2B5EF4-FFF2-40B4-BE49-F238E27FC236}">
                  <a16:creationId xmlns:a16="http://schemas.microsoft.com/office/drawing/2014/main" id="{81A541A6-1FB2-0A85-93BB-859E21EBA2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9576" y="1897224"/>
              <a:ext cx="416767" cy="16235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ตัวเชื่อมต่อตรง 27">
              <a:extLst>
                <a:ext uri="{FF2B5EF4-FFF2-40B4-BE49-F238E27FC236}">
                  <a16:creationId xmlns:a16="http://schemas.microsoft.com/office/drawing/2014/main" id="{8A12D285-3847-BE09-8D7B-D1CC6B9664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96343" y="1897224"/>
              <a:ext cx="634481" cy="24819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ตัวเชื่อมต่อตรง 28">
              <a:extLst>
                <a:ext uri="{FF2B5EF4-FFF2-40B4-BE49-F238E27FC236}">
                  <a16:creationId xmlns:a16="http://schemas.microsoft.com/office/drawing/2014/main" id="{B872E02F-9F96-1EFD-7832-3ABF7BBEBF34}"/>
                </a:ext>
              </a:extLst>
            </p:cNvPr>
            <p:cNvCxnSpPr/>
            <p:nvPr/>
          </p:nvCxnSpPr>
          <p:spPr>
            <a:xfrm>
              <a:off x="2649894" y="2606351"/>
              <a:ext cx="19407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B94631B-76C7-A4BE-7996-DCEBF24BDFE2}"/>
              </a:ext>
            </a:extLst>
          </p:cNvPr>
          <p:cNvSpPr txBox="1"/>
          <p:nvPr/>
        </p:nvSpPr>
        <p:spPr>
          <a:xfrm flipH="1">
            <a:off x="7841344" y="4521441"/>
            <a:ext cx="103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Turtle Soup</a:t>
            </a:r>
            <a:endParaRPr lang="th-TH" sz="1400" dirty="0"/>
          </a:p>
        </p:txBody>
      </p:sp>
      <p:cxnSp>
        <p:nvCxnSpPr>
          <p:cNvPr id="31" name="ตัวเชื่อมต่อตรง 30">
            <a:extLst>
              <a:ext uri="{FF2B5EF4-FFF2-40B4-BE49-F238E27FC236}">
                <a16:creationId xmlns:a16="http://schemas.microsoft.com/office/drawing/2014/main" id="{FE4EF71F-6370-B2D6-64E3-31610B1DBF67}"/>
              </a:ext>
            </a:extLst>
          </p:cNvPr>
          <p:cNvCxnSpPr>
            <a:cxnSpLocks/>
          </p:cNvCxnSpPr>
          <p:nvPr/>
        </p:nvCxnSpPr>
        <p:spPr>
          <a:xfrm flipH="1">
            <a:off x="6898131" y="2902513"/>
            <a:ext cx="456918" cy="177281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BAA2E3EC-8674-2856-2F99-20A6401946F0}"/>
              </a:ext>
            </a:extLst>
          </p:cNvPr>
          <p:cNvSpPr/>
          <p:nvPr/>
        </p:nvSpPr>
        <p:spPr>
          <a:xfrm rot="10800000" flipH="1">
            <a:off x="6898131" y="2932473"/>
            <a:ext cx="690465" cy="1755414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618B9534-9AEE-D8B9-5332-9B3B3DEBB466}"/>
              </a:ext>
            </a:extLst>
          </p:cNvPr>
          <p:cNvSpPr txBox="1"/>
          <p:nvPr/>
        </p:nvSpPr>
        <p:spPr>
          <a:xfrm>
            <a:off x="5648408" y="4634000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Accumulation</a:t>
            </a:r>
            <a:endParaRPr lang="th-TH" sz="1000" dirty="0"/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DA4D4FCB-6E79-6243-F9EE-306855002711}"/>
              </a:ext>
            </a:extLst>
          </p:cNvPr>
          <p:cNvSpPr txBox="1"/>
          <p:nvPr/>
        </p:nvSpPr>
        <p:spPr>
          <a:xfrm>
            <a:off x="6333152" y="5441372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Manipulation</a:t>
            </a:r>
            <a:endParaRPr lang="th-TH" sz="1000" dirty="0"/>
          </a:p>
        </p:txBody>
      </p: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526CE835-9EE0-B7A8-0157-FE88B2F586EF}"/>
              </a:ext>
            </a:extLst>
          </p:cNvPr>
          <p:cNvSpPr txBox="1"/>
          <p:nvPr/>
        </p:nvSpPr>
        <p:spPr>
          <a:xfrm>
            <a:off x="6999317" y="4621216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Distribution</a:t>
            </a:r>
            <a:endParaRPr lang="th-TH" sz="1000" dirty="0"/>
          </a:p>
        </p:txBody>
      </p:sp>
      <p:cxnSp>
        <p:nvCxnSpPr>
          <p:cNvPr id="37" name="ตัวเชื่อมต่อตรง 36">
            <a:extLst>
              <a:ext uri="{FF2B5EF4-FFF2-40B4-BE49-F238E27FC236}">
                <a16:creationId xmlns:a16="http://schemas.microsoft.com/office/drawing/2014/main" id="{56638569-6FFE-8A7D-8414-97CE5300784C}"/>
              </a:ext>
            </a:extLst>
          </p:cNvPr>
          <p:cNvCxnSpPr/>
          <p:nvPr/>
        </p:nvCxnSpPr>
        <p:spPr>
          <a:xfrm>
            <a:off x="6275743" y="3767147"/>
            <a:ext cx="188478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ตัวเชื่อมต่อตรง 37">
            <a:extLst>
              <a:ext uri="{FF2B5EF4-FFF2-40B4-BE49-F238E27FC236}">
                <a16:creationId xmlns:a16="http://schemas.microsoft.com/office/drawing/2014/main" id="{34018B38-6028-66DF-CDF3-E1AA2B7EB642}"/>
              </a:ext>
            </a:extLst>
          </p:cNvPr>
          <p:cNvCxnSpPr>
            <a:cxnSpLocks/>
          </p:cNvCxnSpPr>
          <p:nvPr/>
        </p:nvCxnSpPr>
        <p:spPr>
          <a:xfrm>
            <a:off x="5236935" y="3082902"/>
            <a:ext cx="2923591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กล่องข้อความ 38">
            <a:extLst>
              <a:ext uri="{FF2B5EF4-FFF2-40B4-BE49-F238E27FC236}">
                <a16:creationId xmlns:a16="http://schemas.microsoft.com/office/drawing/2014/main" id="{562609FE-B110-6CBF-137F-8B9ABDC78F89}"/>
              </a:ext>
            </a:extLst>
          </p:cNvPr>
          <p:cNvSpPr txBox="1"/>
          <p:nvPr/>
        </p:nvSpPr>
        <p:spPr>
          <a:xfrm>
            <a:off x="8110762" y="2907375"/>
            <a:ext cx="1491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R:R 1:2 with Entry</a:t>
            </a:r>
            <a:endParaRPr lang="th-TH" sz="1400" dirty="0"/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EB0E24F2-6AEB-BB5F-8312-47154B0E9B35}"/>
              </a:ext>
            </a:extLst>
          </p:cNvPr>
          <p:cNvSpPr txBox="1"/>
          <p:nvPr/>
        </p:nvSpPr>
        <p:spPr>
          <a:xfrm>
            <a:off x="8141865" y="3597842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/>
              <a:t>เป็นอย่างน้อย</a:t>
            </a: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7DA499FB-CC9C-885D-56B1-01CA03495576}"/>
              </a:ext>
            </a:extLst>
          </p:cNvPr>
          <p:cNvSpPr txBox="1"/>
          <p:nvPr/>
        </p:nvSpPr>
        <p:spPr>
          <a:xfrm>
            <a:off x="1154438" y="6476820"/>
            <a:ext cx="7801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ราคาหลังจากไป </a:t>
            </a: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Manipulation 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มาแล้ว ราคาจะต้องวิ่งมาอย่างน้อยจุดต่ำสุดหรือสูงสุดของท่อน</a:t>
            </a:r>
            <a:br>
              <a:rPr lang="th-TH" sz="3600" dirty="0">
                <a:latin typeface="ThaiSans Neue Light" pitchFamily="2" charset="-34"/>
                <a:cs typeface="ThaiSans Neue Light" pitchFamily="2" charset="-34"/>
              </a:rPr>
            </a:br>
            <a:r>
              <a:rPr lang="en-US" sz="3600" dirty="0">
                <a:latin typeface="ThaiSans Neue Light" pitchFamily="2" charset="-34"/>
                <a:cs typeface="ThaiSans Neue Light" pitchFamily="2" charset="-34"/>
              </a:rPr>
              <a:t>Accumulation </a:t>
            </a:r>
            <a:r>
              <a:rPr lang="th-TH" sz="3600" dirty="0">
                <a:latin typeface="ThaiSans Neue Light" pitchFamily="2" charset="-34"/>
                <a:cs typeface="ThaiSans Neue Light" pitchFamily="2" charset="-34"/>
              </a:rPr>
              <a:t>เป็นอย่างน้อย</a:t>
            </a:r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D534C71B-2264-AD85-621E-D7E77E023091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841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89EBB37-E567-5600-265D-0F48DE84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u="sng" dirty="0" err="1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  <a:t>การทำ</a:t>
            </a:r>
            <a:r>
              <a:rPr lang="th-TH" sz="4800" u="sng" dirty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  <a:t>กำไร</a:t>
            </a:r>
            <a:r>
              <a:rPr lang="th-TH" sz="4800" dirty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  <a:t>โดยใช้หลักการ </a:t>
            </a:r>
            <a:r>
              <a:rPr lang="en-US" sz="4800" dirty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  <a:t>Candle Range Theory</a:t>
            </a:r>
            <a:br>
              <a:rPr lang="th-TH" sz="4800" dirty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</a:b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C0194F6-3ACD-D7A8-0F39-1CBDDD046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194" y="3450863"/>
            <a:ext cx="7550611" cy="6293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4000" b="1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เราไม่สามารถใช้แท่งเทียนเพียงแท่งเดียวในการเทรดได้ </a:t>
            </a:r>
            <a:br>
              <a:rPr lang="th-TH" sz="4000" b="1" dirty="0">
                <a:latin typeface="Kanit Light" pitchFamily="2" charset="-34"/>
                <a:cs typeface="Kanit Light" pitchFamily="2" charset="-34"/>
              </a:rPr>
            </a:br>
            <a:endParaRPr lang="th-TH" sz="4000" b="1" dirty="0">
              <a:latin typeface="Kanit Light" pitchFamily="2" charset="-34"/>
              <a:cs typeface="Kanit Light" pitchFamily="2" charset="-34"/>
            </a:endParaRPr>
          </a:p>
          <a:p>
            <a:pPr marL="0" indent="0">
              <a:buNone/>
            </a:pP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Kanit Light" pitchFamily="2" charset="-34"/>
                <a:cs typeface="Kanit Light" pitchFamily="2" charset="-34"/>
              </a:rPr>
              <a:t>แต่เราจะต้องใช้แท่งเทียน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Kanit Light" pitchFamily="2" charset="-34"/>
                <a:cs typeface="Kanit Light" pitchFamily="2" charset="-34"/>
              </a:rPr>
              <a:t>2 </a:t>
            </a: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Kanit Light" pitchFamily="2" charset="-34"/>
                <a:cs typeface="Kanit Light" pitchFamily="2" charset="-34"/>
              </a:rPr>
              <a:t>แท่ง หรือ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Kanit Light" pitchFamily="2" charset="-34"/>
                <a:cs typeface="Kanit Light" pitchFamily="2" charset="-34"/>
              </a:rPr>
              <a:t>3</a:t>
            </a: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Kanit Light" pitchFamily="2" charset="-34"/>
                <a:cs typeface="Kanit Light" pitchFamily="2" charset="-34"/>
              </a:rPr>
              <a:t> แท่งในการเทรดทำกำไร</a:t>
            </a:r>
          </a:p>
          <a:p>
            <a:endParaRPr lang="th-TH" sz="3600" dirty="0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A1FB8CC-0120-1F14-2A91-AC66979D938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7069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75723E3D-8EEA-4F67-B211-28BA0B38AB7C}"/>
              </a:ext>
            </a:extLst>
          </p:cNvPr>
          <p:cNvSpPr txBox="1"/>
          <p:nvPr/>
        </p:nvSpPr>
        <p:spPr>
          <a:xfrm>
            <a:off x="666093" y="695219"/>
            <a:ext cx="10453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Kanit Light" pitchFamily="2" charset="-34"/>
                <a:cs typeface="Kanit Light" pitchFamily="2" charset="-34"/>
              </a:rPr>
              <a:t>กำหนด </a:t>
            </a:r>
            <a:r>
              <a:rPr lang="en-US" sz="4400" b="1" dirty="0">
                <a:latin typeface="Kanit Light" pitchFamily="2" charset="-34"/>
                <a:cs typeface="Kanit Light" pitchFamily="2" charset="-34"/>
              </a:rPr>
              <a:t>Candle Range(High-Low)</a:t>
            </a:r>
            <a:endParaRPr lang="th-TH" sz="4400" b="1" dirty="0"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7973739C-4601-2A86-0383-1485A3310078}"/>
              </a:ext>
            </a:extLst>
          </p:cNvPr>
          <p:cNvGrpSpPr/>
          <p:nvPr/>
        </p:nvGrpSpPr>
        <p:grpSpPr>
          <a:xfrm>
            <a:off x="1558935" y="3170361"/>
            <a:ext cx="8728065" cy="3342292"/>
            <a:chOff x="1242469" y="2012730"/>
            <a:chExt cx="8728065" cy="3342292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C0FE9058-5E12-55C3-52FF-BB36F511B3CF}"/>
                </a:ext>
              </a:extLst>
            </p:cNvPr>
            <p:cNvGrpSpPr/>
            <p:nvPr/>
          </p:nvGrpSpPr>
          <p:grpSpPr>
            <a:xfrm>
              <a:off x="2375939" y="2035257"/>
              <a:ext cx="707797" cy="3319765"/>
              <a:chOff x="1480457" y="2481943"/>
              <a:chExt cx="852196" cy="4281402"/>
            </a:xfrm>
          </p:grpSpPr>
          <p:cxnSp>
            <p:nvCxnSpPr>
              <p:cNvPr id="9" name="ตัวเชื่อมต่อตรง 8">
                <a:extLst>
                  <a:ext uri="{FF2B5EF4-FFF2-40B4-BE49-F238E27FC236}">
                    <a16:creationId xmlns:a16="http://schemas.microsoft.com/office/drawing/2014/main" id="{3A4A241D-B3A4-CB84-8284-873319BBF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9663" y="2481943"/>
                <a:ext cx="0" cy="42814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สี่เหลี่ยมผืนผ้า 9">
                <a:extLst>
                  <a:ext uri="{FF2B5EF4-FFF2-40B4-BE49-F238E27FC236}">
                    <a16:creationId xmlns:a16="http://schemas.microsoft.com/office/drawing/2014/main" id="{A67518FE-19BA-9431-02EC-613D7AC5BE0B}"/>
                  </a:ext>
                </a:extLst>
              </p:cNvPr>
              <p:cNvSpPr/>
              <p:nvPr/>
            </p:nvSpPr>
            <p:spPr>
              <a:xfrm>
                <a:off x="1480457" y="2851405"/>
                <a:ext cx="852196" cy="337516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2799"/>
              </a:p>
            </p:txBody>
          </p:sp>
        </p:grpSp>
        <p:cxnSp>
          <p:nvCxnSpPr>
            <p:cNvPr id="7" name="ตัวเชื่อมต่อตรง 6">
              <a:extLst>
                <a:ext uri="{FF2B5EF4-FFF2-40B4-BE49-F238E27FC236}">
                  <a16:creationId xmlns:a16="http://schemas.microsoft.com/office/drawing/2014/main" id="{9A977B59-0856-68F2-B518-BC09C15FD74D}"/>
                </a:ext>
              </a:extLst>
            </p:cNvPr>
            <p:cNvCxnSpPr>
              <a:cxnSpLocks/>
            </p:cNvCxnSpPr>
            <p:nvPr/>
          </p:nvCxnSpPr>
          <p:spPr>
            <a:xfrm>
              <a:off x="1324450" y="2012730"/>
              <a:ext cx="8633643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ตัวเชื่อมต่อตรง 7">
              <a:extLst>
                <a:ext uri="{FF2B5EF4-FFF2-40B4-BE49-F238E27FC236}">
                  <a16:creationId xmlns:a16="http://schemas.microsoft.com/office/drawing/2014/main" id="{E0C400A8-729B-A2E5-FCF7-990F2CF0CEC7}"/>
                </a:ext>
              </a:extLst>
            </p:cNvPr>
            <p:cNvCxnSpPr>
              <a:cxnSpLocks/>
            </p:cNvCxnSpPr>
            <p:nvPr/>
          </p:nvCxnSpPr>
          <p:spPr>
            <a:xfrm>
              <a:off x="1242469" y="5355022"/>
              <a:ext cx="8728065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0B920396-BC42-39C4-F84F-73585AABCB98}"/>
              </a:ext>
            </a:extLst>
          </p:cNvPr>
          <p:cNvSpPr txBox="1"/>
          <p:nvPr/>
        </p:nvSpPr>
        <p:spPr>
          <a:xfrm>
            <a:off x="979591" y="4383470"/>
            <a:ext cx="2315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Kanit Light" pitchFamily="2" charset="-34"/>
                <a:cs typeface="Kanit Light" pitchFamily="2" charset="-34"/>
              </a:rPr>
              <a:t>1</a:t>
            </a:r>
            <a:r>
              <a:rPr lang="th-TH" sz="4400" b="1" dirty="0">
                <a:latin typeface="Kanit Light" pitchFamily="2" charset="-34"/>
                <a:cs typeface="Kanit Light" pitchFamily="2" charset="-34"/>
              </a:rPr>
              <a:t>แท่ง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26B61DB0-140D-8216-0B11-69D3F8D7E87A}"/>
              </a:ext>
            </a:extLst>
          </p:cNvPr>
          <p:cNvSpPr txBox="1"/>
          <p:nvPr/>
        </p:nvSpPr>
        <p:spPr>
          <a:xfrm>
            <a:off x="884126" y="3039944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High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DFB2CB57-1A19-5D8E-13FF-57421F468271}"/>
              </a:ext>
            </a:extLst>
          </p:cNvPr>
          <p:cNvSpPr txBox="1"/>
          <p:nvPr/>
        </p:nvSpPr>
        <p:spPr>
          <a:xfrm>
            <a:off x="884126" y="6374512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Low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EA751B87-90B9-13F9-5DFD-9B08E2D915E1}"/>
              </a:ext>
            </a:extLst>
          </p:cNvPr>
          <p:cNvCxnSpPr>
            <a:cxnSpLocks/>
          </p:cNvCxnSpPr>
          <p:nvPr/>
        </p:nvCxnSpPr>
        <p:spPr>
          <a:xfrm>
            <a:off x="4865161" y="3192887"/>
            <a:ext cx="0" cy="331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1810A0C9-EAF1-B7B7-4918-514915EB6018}"/>
              </a:ext>
            </a:extLst>
          </p:cNvPr>
          <p:cNvSpPr/>
          <p:nvPr/>
        </p:nvSpPr>
        <p:spPr>
          <a:xfrm flipV="1">
            <a:off x="4511263" y="4445065"/>
            <a:ext cx="707797" cy="82109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9"/>
          </a:p>
        </p:txBody>
      </p: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17D81815-C70D-ED6A-4CC7-B47EAC5A06BA}"/>
              </a:ext>
            </a:extLst>
          </p:cNvPr>
          <p:cNvCxnSpPr>
            <a:cxnSpLocks/>
          </p:cNvCxnSpPr>
          <p:nvPr/>
        </p:nvCxnSpPr>
        <p:spPr>
          <a:xfrm>
            <a:off x="6970622" y="3187414"/>
            <a:ext cx="0" cy="331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AB73F4AB-5A88-CD53-6AB2-0CF4FD11E3FF}"/>
              </a:ext>
            </a:extLst>
          </p:cNvPr>
          <p:cNvSpPr/>
          <p:nvPr/>
        </p:nvSpPr>
        <p:spPr>
          <a:xfrm flipV="1">
            <a:off x="6616724" y="4724982"/>
            <a:ext cx="707797" cy="1181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9"/>
          </a:p>
        </p:txBody>
      </p: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5BD15782-A06C-A6EA-1E20-6673B20CD01A}"/>
              </a:ext>
            </a:extLst>
          </p:cNvPr>
          <p:cNvCxnSpPr>
            <a:cxnSpLocks/>
          </p:cNvCxnSpPr>
          <p:nvPr/>
        </p:nvCxnSpPr>
        <p:spPr>
          <a:xfrm>
            <a:off x="8867994" y="3192887"/>
            <a:ext cx="0" cy="3319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A9882AC-196D-8FA9-13BE-2A3CC1AD562E}"/>
              </a:ext>
            </a:extLst>
          </p:cNvPr>
          <p:cNvSpPr/>
          <p:nvPr/>
        </p:nvSpPr>
        <p:spPr>
          <a:xfrm>
            <a:off x="8514096" y="5266157"/>
            <a:ext cx="707797" cy="9170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799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D16216F4-543E-51CE-3F86-3E4544433483}"/>
              </a:ext>
            </a:extLst>
          </p:cNvPr>
          <p:cNvSpPr txBox="1"/>
          <p:nvPr/>
        </p:nvSpPr>
        <p:spPr>
          <a:xfrm>
            <a:off x="1381568" y="7859350"/>
            <a:ext cx="7486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b="1" dirty="0">
                <a:latin typeface="Kanit Light" pitchFamily="2" charset="-34"/>
                <a:cs typeface="Kanit Light" pitchFamily="2" charset="-34"/>
              </a:rPr>
              <a:t>เป็นแท่งแบบไหนก็ได้ ขอให้มี </a:t>
            </a:r>
            <a:r>
              <a:rPr lang="en-US" sz="2800" b="1" dirty="0">
                <a:latin typeface="Kanit Light" pitchFamily="2" charset="-34"/>
                <a:cs typeface="Kanit Light" pitchFamily="2" charset="-34"/>
              </a:rPr>
              <a:t>Range </a:t>
            </a:r>
            <a:r>
              <a:rPr lang="th-TH" sz="2800" b="1" dirty="0">
                <a:latin typeface="Kanit Light" pitchFamily="2" charset="-34"/>
                <a:cs typeface="Kanit Light" pitchFamily="2" charset="-34"/>
              </a:rPr>
              <a:t>หรือระยะ เกิดขึ้น</a:t>
            </a: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52DD9ADA-0FE7-F25A-F050-C526F5380956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737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9E3CCD5-2220-8D70-9906-1B16ECB7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b="1" dirty="0">
                <a:latin typeface="Kanit Light" pitchFamily="2" charset="-34"/>
                <a:cs typeface="Kanit Light" pitchFamily="2" charset="-34"/>
              </a:rPr>
              <a:t>ไม่ใช่ทุกแท่งที่จะกำหนดเป็น </a:t>
            </a:r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Candle Range Theory </a:t>
            </a:r>
            <a:r>
              <a:rPr lang="th-TH" sz="4800" b="1" dirty="0">
                <a:latin typeface="Kanit Light" pitchFamily="2" charset="-34"/>
                <a:cs typeface="Kanit Light" pitchFamily="2" charset="-34"/>
              </a:rPr>
              <a:t>ได้</a:t>
            </a:r>
            <a:br>
              <a:rPr lang="th-TH" sz="4800" b="1" dirty="0">
                <a:latin typeface="Kanit Light" pitchFamily="2" charset="-34"/>
                <a:cs typeface="Kanit Light" pitchFamily="2" charset="-34"/>
              </a:rPr>
            </a:br>
            <a:endParaRPr lang="th-TH" dirty="0"/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57EC756F-C0DE-A838-156D-EF644FA1F5E8}"/>
              </a:ext>
            </a:extLst>
          </p:cNvPr>
          <p:cNvGrpSpPr/>
          <p:nvPr/>
        </p:nvGrpSpPr>
        <p:grpSpPr>
          <a:xfrm>
            <a:off x="1220108" y="3913311"/>
            <a:ext cx="8728065" cy="3342292"/>
            <a:chOff x="1242469" y="2012730"/>
            <a:chExt cx="8728065" cy="3342292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0AFDE225-ED6B-29C1-BAED-CB2D02089504}"/>
                </a:ext>
              </a:extLst>
            </p:cNvPr>
            <p:cNvGrpSpPr/>
            <p:nvPr/>
          </p:nvGrpSpPr>
          <p:grpSpPr>
            <a:xfrm>
              <a:off x="1482781" y="2012730"/>
              <a:ext cx="707797" cy="3319765"/>
              <a:chOff x="405084" y="2452891"/>
              <a:chExt cx="852196" cy="4281402"/>
            </a:xfrm>
          </p:grpSpPr>
          <p:cxnSp>
            <p:nvCxnSpPr>
              <p:cNvPr id="14" name="ตัวเชื่อมต่อตรง 13">
                <a:extLst>
                  <a:ext uri="{FF2B5EF4-FFF2-40B4-BE49-F238E27FC236}">
                    <a16:creationId xmlns:a16="http://schemas.microsoft.com/office/drawing/2014/main" id="{032EDD86-F712-A67B-7A91-5519868AF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183" y="2452891"/>
                <a:ext cx="0" cy="42814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507002E4-DACD-CF8F-2A14-91FB85A33D0B}"/>
                  </a:ext>
                </a:extLst>
              </p:cNvPr>
              <p:cNvSpPr/>
              <p:nvPr/>
            </p:nvSpPr>
            <p:spPr>
              <a:xfrm>
                <a:off x="405084" y="4168751"/>
                <a:ext cx="852196" cy="70057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2799"/>
              </a:p>
            </p:txBody>
          </p:sp>
        </p:grpSp>
        <p:cxnSp>
          <p:nvCxnSpPr>
            <p:cNvPr id="12" name="ตัวเชื่อมต่อตรง 11">
              <a:extLst>
                <a:ext uri="{FF2B5EF4-FFF2-40B4-BE49-F238E27FC236}">
                  <a16:creationId xmlns:a16="http://schemas.microsoft.com/office/drawing/2014/main" id="{3582FD88-CA4B-98A7-7FBF-07B292A14D79}"/>
                </a:ext>
              </a:extLst>
            </p:cNvPr>
            <p:cNvCxnSpPr>
              <a:cxnSpLocks/>
            </p:cNvCxnSpPr>
            <p:nvPr/>
          </p:nvCxnSpPr>
          <p:spPr>
            <a:xfrm>
              <a:off x="1324450" y="2012730"/>
              <a:ext cx="8633643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ตัวเชื่อมต่อตรง 12">
              <a:extLst>
                <a:ext uri="{FF2B5EF4-FFF2-40B4-BE49-F238E27FC236}">
                  <a16:creationId xmlns:a16="http://schemas.microsoft.com/office/drawing/2014/main" id="{8AAB2A46-C187-6E7A-B632-F85383CA8F36}"/>
                </a:ext>
              </a:extLst>
            </p:cNvPr>
            <p:cNvCxnSpPr>
              <a:cxnSpLocks/>
            </p:cNvCxnSpPr>
            <p:nvPr/>
          </p:nvCxnSpPr>
          <p:spPr>
            <a:xfrm>
              <a:off x="1242469" y="5355022"/>
              <a:ext cx="8728065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358D0ED8-C08A-E7E4-68C7-ADDD4CCABC3A}"/>
              </a:ext>
            </a:extLst>
          </p:cNvPr>
          <p:cNvSpPr txBox="1"/>
          <p:nvPr/>
        </p:nvSpPr>
        <p:spPr>
          <a:xfrm>
            <a:off x="545299" y="3782894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High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E557A04A-DAF7-7369-AAC3-7873A73F5A45}"/>
              </a:ext>
            </a:extLst>
          </p:cNvPr>
          <p:cNvSpPr txBox="1"/>
          <p:nvPr/>
        </p:nvSpPr>
        <p:spPr>
          <a:xfrm>
            <a:off x="545299" y="7117462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Low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D9139937-035D-4848-7778-FDFBE241C71A}"/>
              </a:ext>
            </a:extLst>
          </p:cNvPr>
          <p:cNvSpPr txBox="1"/>
          <p:nvPr/>
        </p:nvSpPr>
        <p:spPr>
          <a:xfrm>
            <a:off x="2436019" y="4219574"/>
            <a:ext cx="86336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anit Light" pitchFamily="2" charset="-34"/>
                <a:cs typeface="Kanit Light" pitchFamily="2" charset="-34"/>
              </a:rPr>
              <a:t>Candle Range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ที่เราจะใช้งานจะเป็นแท่ง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High Timeframe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อย่าง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4H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ขึ้นไป</a:t>
            </a:r>
          </a:p>
          <a:p>
            <a:r>
              <a:rPr lang="th-TH" sz="1800" dirty="0">
                <a:latin typeface="Kanit Light" pitchFamily="2" charset="-34"/>
                <a:cs typeface="Kanit Light" pitchFamily="2" charset="-34"/>
              </a:rPr>
              <a:t>โดย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1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วันเราจะมีแท่ง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H4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ทั้งหมด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6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แท่ง แต่เราจะโฟกัสเพียงแท่ง</a:t>
            </a:r>
            <a:br>
              <a:rPr lang="th-TH" sz="1800" dirty="0">
                <a:latin typeface="Kanit Light" pitchFamily="2" charset="-34"/>
                <a:cs typeface="Kanit Light" pitchFamily="2" charset="-34"/>
              </a:rPr>
            </a:br>
            <a:r>
              <a:rPr lang="en-US" sz="1800" dirty="0">
                <a:latin typeface="Kanit Light" pitchFamily="2" charset="-34"/>
                <a:cs typeface="Kanit Light" pitchFamily="2" charset="-34"/>
              </a:rPr>
              <a:t>1 , 5 , 9 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ตามเวลา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New York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เท่านั้น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(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ทองคำ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) </a:t>
            </a:r>
          </a:p>
          <a:p>
            <a:r>
              <a:rPr lang="en-US" sz="1800" dirty="0">
                <a:latin typeface="Kanit Light" pitchFamily="2" charset="-34"/>
                <a:cs typeface="Kanit Light" pitchFamily="2" charset="-34"/>
              </a:rPr>
              <a:t>0,4,8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ตามเวลา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New York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เท่านั้น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(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ค่าเงิน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)</a:t>
            </a:r>
            <a:endParaRPr lang="th-TH" sz="1800" dirty="0">
              <a:latin typeface="Kanit Light" pitchFamily="2" charset="-34"/>
              <a:cs typeface="Kanit Light" pitchFamily="2" charset="-34"/>
            </a:endParaRPr>
          </a:p>
          <a:p>
            <a:r>
              <a:rPr lang="th-TH" sz="1800" dirty="0">
                <a:latin typeface="Kanit Light" pitchFamily="2" charset="-34"/>
                <a:cs typeface="Kanit Light" pitchFamily="2" charset="-34"/>
              </a:rPr>
              <a:t>ตัวอย่าง มาตรฐานโบรกเกอร์ตามเวลา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NY Close (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หน้าร้อน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)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ตามเวลาประเทศไทย</a:t>
            </a:r>
            <a:br>
              <a:rPr lang="en-US" sz="1800" dirty="0">
                <a:latin typeface="Kanit Light" pitchFamily="2" charset="-34"/>
                <a:cs typeface="Kanit Light" pitchFamily="2" charset="-34"/>
              </a:rPr>
            </a:br>
            <a:endParaRPr lang="th-TH" sz="1800" dirty="0">
              <a:latin typeface="Kanit Light" pitchFamily="2" charset="-34"/>
              <a:cs typeface="Kanit Light" pitchFamily="2" charset="-34"/>
            </a:endParaRPr>
          </a:p>
          <a:p>
            <a:r>
              <a:rPr lang="th-TH" sz="1800" u="sng" dirty="0">
                <a:latin typeface="Kanit Light" pitchFamily="2" charset="-34"/>
                <a:cs typeface="Kanit Light" pitchFamily="2" charset="-34"/>
              </a:rPr>
              <a:t>ตัวอย่าง </a:t>
            </a:r>
            <a:r>
              <a:rPr lang="en-US" sz="1800" u="sng" dirty="0">
                <a:latin typeface="Kanit Light" pitchFamily="2" charset="-34"/>
                <a:cs typeface="Kanit Light" pitchFamily="2" charset="-34"/>
              </a:rPr>
              <a:t>XAUUSD </a:t>
            </a:r>
            <a:r>
              <a:rPr lang="th-TH" sz="1800" u="sng" dirty="0">
                <a:latin typeface="Kanit Light" pitchFamily="2" charset="-34"/>
                <a:cs typeface="Kanit Light" pitchFamily="2" charset="-34"/>
              </a:rPr>
              <a:t>หรือ ทองคำ</a:t>
            </a:r>
            <a:r>
              <a:rPr lang="en-US" sz="1800" u="sng" dirty="0">
                <a:latin typeface="Kanit Light" pitchFamily="2" charset="-34"/>
                <a:cs typeface="Kanit Light" pitchFamily="2" charset="-34"/>
              </a:rPr>
              <a:t> </a:t>
            </a:r>
            <a:br>
              <a:rPr lang="en-US" sz="1800" dirty="0">
                <a:latin typeface="Kanit Light" pitchFamily="2" charset="-34"/>
                <a:cs typeface="Kanit Light" pitchFamily="2" charset="-34"/>
              </a:rPr>
            </a:br>
            <a:r>
              <a:rPr lang="en-US" sz="1800" dirty="0">
                <a:latin typeface="Kanit Light" pitchFamily="2" charset="-34"/>
                <a:cs typeface="Kanit Light" pitchFamily="2" charset="-34"/>
              </a:rPr>
              <a:t>1 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หมายถึง แท่ง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4H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ที่จบตอนบ่ายโมง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(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หน้าร้อน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) </a:t>
            </a:r>
            <a:r>
              <a:rPr lang="th-TH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หน้าหนาว</a:t>
            </a:r>
            <a:r>
              <a:rPr lang="en-US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+1 </a:t>
            </a:r>
            <a:r>
              <a:rPr lang="th-TH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ชม.</a:t>
            </a:r>
            <a:br>
              <a:rPr lang="en-US" sz="1800" dirty="0">
                <a:latin typeface="Kanit Light" pitchFamily="2" charset="-34"/>
                <a:cs typeface="Kanit Light" pitchFamily="2" charset="-34"/>
              </a:rPr>
            </a:br>
            <a:r>
              <a:rPr lang="th-TH" sz="1800" dirty="0">
                <a:latin typeface="Kanit Light" pitchFamily="2" charset="-34"/>
                <a:cs typeface="Kanit Light" pitchFamily="2" charset="-34"/>
              </a:rPr>
              <a:t>5 หมายถึง แท่ง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4H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ที่จบตอน 5 โมงเย็น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(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หน้าร้อน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)</a:t>
            </a:r>
            <a:r>
              <a:rPr lang="th-TH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 หน้าหนาว</a:t>
            </a:r>
            <a:r>
              <a:rPr lang="en-US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+1 </a:t>
            </a:r>
            <a:r>
              <a:rPr lang="th-TH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ชม.</a:t>
            </a:r>
            <a:endParaRPr lang="en-US" sz="1800" dirty="0">
              <a:latin typeface="Kanit Light" pitchFamily="2" charset="-34"/>
              <a:cs typeface="Kanit Light" pitchFamily="2" charset="-34"/>
            </a:endParaRPr>
          </a:p>
          <a:p>
            <a:r>
              <a:rPr lang="en-US" sz="1800" dirty="0">
                <a:latin typeface="Kanit Light" pitchFamily="2" charset="-34"/>
                <a:cs typeface="Kanit Light" pitchFamily="2" charset="-34"/>
              </a:rPr>
              <a:t>9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หมายถึง แท่ง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4H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ที่จบตอน </a:t>
            </a:r>
            <a:r>
              <a:rPr lang="en-US" sz="1800" dirty="0">
                <a:latin typeface="Kanit Light" pitchFamily="2" charset="-34"/>
                <a:cs typeface="Kanit Light" pitchFamily="2" charset="-34"/>
              </a:rPr>
              <a:t>3 </a:t>
            </a:r>
            <a:r>
              <a:rPr lang="th-TH" sz="1800" dirty="0">
                <a:latin typeface="Kanit Light" pitchFamily="2" charset="-34"/>
                <a:cs typeface="Kanit Light" pitchFamily="2" charset="-34"/>
              </a:rPr>
              <a:t>ทุ่ม(หน้าร้อน)</a:t>
            </a:r>
            <a:r>
              <a:rPr lang="th-TH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 หน้าหนาว</a:t>
            </a:r>
            <a:r>
              <a:rPr lang="en-US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+1 </a:t>
            </a:r>
            <a:r>
              <a:rPr lang="th-TH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  <a:t>ชม.</a:t>
            </a:r>
          </a:p>
          <a:p>
            <a:br>
              <a:rPr lang="th-TH" sz="1800" dirty="0">
                <a:solidFill>
                  <a:srgbClr val="FF0000"/>
                </a:solidFill>
                <a:latin typeface="Kanit Light" pitchFamily="2" charset="-34"/>
                <a:cs typeface="Kanit Light" pitchFamily="2" charset="-34"/>
              </a:rPr>
            </a:br>
            <a:endParaRPr lang="th-TH" sz="18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EFEC65BB-3C82-8952-570B-3E2750878D58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51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9C651-3190-486D-F9A8-34808A95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5E718F0A-4E70-64DA-EF81-106B4E8465D5}"/>
              </a:ext>
            </a:extLst>
          </p:cNvPr>
          <p:cNvGrpSpPr/>
          <p:nvPr/>
        </p:nvGrpSpPr>
        <p:grpSpPr>
          <a:xfrm>
            <a:off x="1138382" y="2094634"/>
            <a:ext cx="7100743" cy="5634182"/>
            <a:chOff x="1366982" y="1551709"/>
            <a:chExt cx="7100743" cy="5634182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7C5D8313-D0A2-99A8-4F31-101F7C9B687E}"/>
                </a:ext>
              </a:extLst>
            </p:cNvPr>
            <p:cNvGrpSpPr/>
            <p:nvPr/>
          </p:nvGrpSpPr>
          <p:grpSpPr>
            <a:xfrm>
              <a:off x="1366982" y="1551709"/>
              <a:ext cx="1219200" cy="5634182"/>
              <a:chOff x="1366982" y="1551709"/>
              <a:chExt cx="1219200" cy="5634182"/>
            </a:xfrm>
          </p:grpSpPr>
          <p:sp>
            <p:nvSpPr>
              <p:cNvPr id="8" name="สี่เหลี่ยมผืนผ้า 7">
                <a:extLst>
                  <a:ext uri="{FF2B5EF4-FFF2-40B4-BE49-F238E27FC236}">
                    <a16:creationId xmlns:a16="http://schemas.microsoft.com/office/drawing/2014/main" id="{63BCE2FD-14A7-A78C-2845-643BAE0E9A05}"/>
                  </a:ext>
                </a:extLst>
              </p:cNvPr>
              <p:cNvSpPr/>
              <p:nvPr/>
            </p:nvSpPr>
            <p:spPr>
              <a:xfrm>
                <a:off x="1366982" y="2489200"/>
                <a:ext cx="1219200" cy="3759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cxnSp>
            <p:nvCxnSpPr>
              <p:cNvPr id="9" name="ตัวเชื่อมต่อตรง 8">
                <a:extLst>
                  <a:ext uri="{FF2B5EF4-FFF2-40B4-BE49-F238E27FC236}">
                    <a16:creationId xmlns:a16="http://schemas.microsoft.com/office/drawing/2014/main" id="{3408F8EA-161D-0BFF-22F9-BFB1DC9EAD01}"/>
                  </a:ext>
                </a:extLst>
              </p:cNvPr>
              <p:cNvCxnSpPr>
                <a:endCxn id="8" idx="0"/>
              </p:cNvCxnSpPr>
              <p:nvPr/>
            </p:nvCxnSpPr>
            <p:spPr>
              <a:xfrm>
                <a:off x="1976582" y="1551709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ตัวเชื่อมต่อตรง 9">
                <a:extLst>
                  <a:ext uri="{FF2B5EF4-FFF2-40B4-BE49-F238E27FC236}">
                    <a16:creationId xmlns:a16="http://schemas.microsoft.com/office/drawing/2014/main" id="{795C354B-5D32-1840-CDDC-5DBC7C6EE93C}"/>
                  </a:ext>
                </a:extLst>
              </p:cNvPr>
              <p:cNvCxnSpPr/>
              <p:nvPr/>
            </p:nvCxnSpPr>
            <p:spPr>
              <a:xfrm>
                <a:off x="1995055" y="6248400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CAA5CB23-D8B0-BB0D-D789-987C81CB7AE2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1551709"/>
              <a:ext cx="636789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ตัวเชื่อมต่อตรง 6">
              <a:extLst>
                <a:ext uri="{FF2B5EF4-FFF2-40B4-BE49-F238E27FC236}">
                  <a16:creationId xmlns:a16="http://schemas.microsoft.com/office/drawing/2014/main" id="{24E26310-00BA-A791-2171-0B3EC1E975EA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7185891"/>
              <a:ext cx="647267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3D2BFDC0-75F2-BB5A-B70D-23D4A77234BA}"/>
              </a:ext>
            </a:extLst>
          </p:cNvPr>
          <p:cNvSpPr txBox="1"/>
          <p:nvPr/>
        </p:nvSpPr>
        <p:spPr>
          <a:xfrm>
            <a:off x="2778831" y="4527004"/>
            <a:ext cx="6148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Liquidity &lt;&gt; Transaction</a:t>
            </a:r>
            <a:endParaRPr lang="th-TH" sz="4400" dirty="0">
              <a:latin typeface="Arial" panose="020B0604020202020204" pitchFamily="34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F726D1DE-BDC5-9878-F74C-054321266B27}"/>
              </a:ext>
            </a:extLst>
          </p:cNvPr>
          <p:cNvSpPr txBox="1"/>
          <p:nvPr/>
        </p:nvSpPr>
        <p:spPr>
          <a:xfrm>
            <a:off x="553181" y="989864"/>
            <a:ext cx="7025128" cy="1040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CRT </a:t>
            </a:r>
            <a:r>
              <a:rPr lang="th-TH" sz="4400" dirty="0">
                <a:latin typeface="Arial" panose="020B0604020202020204" pitchFamily="34" charset="0"/>
                <a:cs typeface="Arial" panose="020B0604020202020204" pitchFamily="34" charset="0"/>
              </a:rPr>
              <a:t>คือการเทรดกับ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Liquidity</a:t>
            </a:r>
            <a:endParaRPr lang="th-TH" sz="4400" dirty="0">
              <a:latin typeface="Arial" panose="020B0604020202020204" pitchFamily="34" charset="0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55F5A004-1AA7-4342-0AB6-9996BD419EED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8050022F-8912-69BD-8936-6ABE6957ED5D}"/>
              </a:ext>
            </a:extLst>
          </p:cNvPr>
          <p:cNvSpPr txBox="1"/>
          <p:nvPr/>
        </p:nvSpPr>
        <p:spPr>
          <a:xfrm>
            <a:off x="1573005" y="8454253"/>
            <a:ext cx="7274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Concept 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คือ “เข้าปลายไส้ ออกปลายไส้อีกด้าน”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4E59CCC-B673-E8F3-7A02-6CC08B98651A}"/>
              </a:ext>
            </a:extLst>
          </p:cNvPr>
          <p:cNvSpPr txBox="1"/>
          <p:nvPr/>
        </p:nvSpPr>
        <p:spPr>
          <a:xfrm>
            <a:off x="620287" y="343533"/>
            <a:ext cx="565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th-TH" sz="36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แนวคิด</a:t>
            </a:r>
            <a:r>
              <a:rPr lang="th-TH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เบื้องหลังการเทรด </a:t>
            </a:r>
            <a:r>
              <a:rPr lang="en-US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</a:t>
            </a:r>
          </a:p>
        </p:txBody>
      </p:sp>
    </p:spTree>
    <p:extLst>
      <p:ext uri="{BB962C8B-B14F-4D97-AF65-F5344CB8AC3E}">
        <p14:creationId xmlns:p14="http://schemas.microsoft.com/office/powerpoint/2010/main" val="17391566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D1788FD-743D-6F48-744B-8D995C87707F}"/>
              </a:ext>
            </a:extLst>
          </p:cNvPr>
          <p:cNvSpPr txBox="1"/>
          <p:nvPr/>
        </p:nvSpPr>
        <p:spPr>
          <a:xfrm>
            <a:off x="731935" y="615053"/>
            <a:ext cx="10453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Kanit Light" pitchFamily="2" charset="-34"/>
                <a:cs typeface="Kanit Light" pitchFamily="2" charset="-34"/>
              </a:rPr>
              <a:t>Accumulation , Manipulation , Distribution</a:t>
            </a:r>
            <a:endParaRPr lang="th-TH" sz="3200" b="1" dirty="0"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174DD904-8837-BC26-551A-87835ACA8AFC}"/>
              </a:ext>
            </a:extLst>
          </p:cNvPr>
          <p:cNvGrpSpPr/>
          <p:nvPr/>
        </p:nvGrpSpPr>
        <p:grpSpPr>
          <a:xfrm>
            <a:off x="3130769" y="3177228"/>
            <a:ext cx="2733666" cy="3739581"/>
            <a:chOff x="1242469" y="1817239"/>
            <a:chExt cx="2733666" cy="3739581"/>
          </a:xfrm>
        </p:grpSpPr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E23DEC37-2933-9540-F8EC-279732E5DEA9}"/>
                </a:ext>
              </a:extLst>
            </p:cNvPr>
            <p:cNvGrpSpPr/>
            <p:nvPr/>
          </p:nvGrpSpPr>
          <p:grpSpPr>
            <a:xfrm>
              <a:off x="2375939" y="2035257"/>
              <a:ext cx="707797" cy="3319765"/>
              <a:chOff x="1480457" y="2481943"/>
              <a:chExt cx="852196" cy="4281402"/>
            </a:xfrm>
          </p:grpSpPr>
          <p:cxnSp>
            <p:nvCxnSpPr>
              <p:cNvPr id="12" name="ตัวเชื่อมต่อตรง 11">
                <a:extLst>
                  <a:ext uri="{FF2B5EF4-FFF2-40B4-BE49-F238E27FC236}">
                    <a16:creationId xmlns:a16="http://schemas.microsoft.com/office/drawing/2014/main" id="{C5AE755F-2C3B-B0E5-32B6-D3689B41B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9663" y="2481943"/>
                <a:ext cx="0" cy="42814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สี่เหลี่ยมผืนผ้า 12">
                <a:extLst>
                  <a:ext uri="{FF2B5EF4-FFF2-40B4-BE49-F238E27FC236}">
                    <a16:creationId xmlns:a16="http://schemas.microsoft.com/office/drawing/2014/main" id="{4C84EAA0-D7A3-C392-40C1-1A904E3AD380}"/>
                  </a:ext>
                </a:extLst>
              </p:cNvPr>
              <p:cNvSpPr/>
              <p:nvPr/>
            </p:nvSpPr>
            <p:spPr>
              <a:xfrm>
                <a:off x="1480457" y="2851405"/>
                <a:ext cx="852196" cy="337516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2800"/>
              </a:p>
            </p:txBody>
          </p:sp>
        </p:grpSp>
        <p:cxnSp>
          <p:nvCxnSpPr>
            <p:cNvPr id="7" name="ตัวเชื่อมต่อตรง 6">
              <a:extLst>
                <a:ext uri="{FF2B5EF4-FFF2-40B4-BE49-F238E27FC236}">
                  <a16:creationId xmlns:a16="http://schemas.microsoft.com/office/drawing/2014/main" id="{F816BD29-5D57-E1C7-79C9-7571339ECF58}"/>
                </a:ext>
              </a:extLst>
            </p:cNvPr>
            <p:cNvCxnSpPr>
              <a:cxnSpLocks/>
            </p:cNvCxnSpPr>
            <p:nvPr/>
          </p:nvCxnSpPr>
          <p:spPr>
            <a:xfrm>
              <a:off x="1324450" y="2012730"/>
              <a:ext cx="2300368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8DB8D928-23FB-FBDD-AD93-9F20D6C6CA54}"/>
                </a:ext>
              </a:extLst>
            </p:cNvPr>
            <p:cNvGrpSpPr/>
            <p:nvPr/>
          </p:nvGrpSpPr>
          <p:grpSpPr>
            <a:xfrm>
              <a:off x="3268338" y="1817239"/>
              <a:ext cx="707797" cy="3739581"/>
              <a:chOff x="1480457" y="2200772"/>
              <a:chExt cx="852196" cy="4822827"/>
            </a:xfrm>
            <a:solidFill>
              <a:srgbClr val="FF0000">
                <a:alpha val="50980"/>
              </a:srgbClr>
            </a:solidFill>
          </p:grpSpPr>
          <p:cxnSp>
            <p:nvCxnSpPr>
              <p:cNvPr id="10" name="ตัวเชื่อมต่อตรง 9">
                <a:extLst>
                  <a:ext uri="{FF2B5EF4-FFF2-40B4-BE49-F238E27FC236}">
                    <a16:creationId xmlns:a16="http://schemas.microsoft.com/office/drawing/2014/main" id="{C769E011-CF7C-2B78-ECCC-6339A537E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9663" y="2200772"/>
                <a:ext cx="0" cy="4822827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สี่เหลี่ยมผืนผ้า 10">
                <a:extLst>
                  <a:ext uri="{FF2B5EF4-FFF2-40B4-BE49-F238E27FC236}">
                    <a16:creationId xmlns:a16="http://schemas.microsoft.com/office/drawing/2014/main" id="{BE80FD46-145D-D14D-62E9-5219E996F5E0}"/>
                  </a:ext>
                </a:extLst>
              </p:cNvPr>
              <p:cNvSpPr/>
              <p:nvPr/>
            </p:nvSpPr>
            <p:spPr>
              <a:xfrm>
                <a:off x="1480457" y="2851404"/>
                <a:ext cx="852196" cy="360289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2800"/>
              </a:p>
            </p:txBody>
          </p:sp>
        </p:grpSp>
        <p:cxnSp>
          <p:nvCxnSpPr>
            <p:cNvPr id="9" name="ตัวเชื่อมต่อตรง 8">
              <a:extLst>
                <a:ext uri="{FF2B5EF4-FFF2-40B4-BE49-F238E27FC236}">
                  <a16:creationId xmlns:a16="http://schemas.microsoft.com/office/drawing/2014/main" id="{CD028340-3AD7-C333-4727-42E2DF03FB0C}"/>
                </a:ext>
              </a:extLst>
            </p:cNvPr>
            <p:cNvCxnSpPr>
              <a:cxnSpLocks/>
            </p:cNvCxnSpPr>
            <p:nvPr/>
          </p:nvCxnSpPr>
          <p:spPr>
            <a:xfrm>
              <a:off x="1242469" y="5355022"/>
              <a:ext cx="238234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D801182F-910E-B24E-7FA8-BD1A67469AC7}"/>
              </a:ext>
            </a:extLst>
          </p:cNvPr>
          <p:cNvSpPr txBox="1"/>
          <p:nvPr/>
        </p:nvSpPr>
        <p:spPr>
          <a:xfrm>
            <a:off x="2551425" y="4585828"/>
            <a:ext cx="2315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Kanit Light" pitchFamily="2" charset="-34"/>
                <a:cs typeface="Kanit Light" pitchFamily="2" charset="-34"/>
              </a:rPr>
              <a:t>2</a:t>
            </a:r>
            <a:r>
              <a:rPr lang="th-TH" sz="4800" b="1" dirty="0">
                <a:latin typeface="Kanit Light" pitchFamily="2" charset="-34"/>
                <a:cs typeface="Kanit Light" pitchFamily="2" charset="-34"/>
              </a:rPr>
              <a:t>แท่ง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A5ABFF4-E8B2-E563-E66E-D20D3EF6464F}"/>
              </a:ext>
            </a:extLst>
          </p:cNvPr>
          <p:cNvSpPr txBox="1"/>
          <p:nvPr/>
        </p:nvSpPr>
        <p:spPr>
          <a:xfrm>
            <a:off x="2455960" y="3242302"/>
            <a:ext cx="2315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Kanit Light" pitchFamily="2" charset="-34"/>
                <a:cs typeface="Kanit Light" pitchFamily="2" charset="-34"/>
              </a:rPr>
              <a:t>Range High</a:t>
            </a:r>
            <a:endParaRPr lang="th-TH" sz="10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1D75965B-2795-5786-707A-FE33CFD5133F}"/>
              </a:ext>
            </a:extLst>
          </p:cNvPr>
          <p:cNvSpPr txBox="1"/>
          <p:nvPr/>
        </p:nvSpPr>
        <p:spPr>
          <a:xfrm>
            <a:off x="2455960" y="6576870"/>
            <a:ext cx="2315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Kanit Light" pitchFamily="2" charset="-34"/>
                <a:cs typeface="Kanit Light" pitchFamily="2" charset="-34"/>
              </a:rPr>
              <a:t>Range Low</a:t>
            </a:r>
            <a:endParaRPr lang="th-TH" sz="10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181EB8C9-B4D6-787D-D510-CBE465D2D275}"/>
              </a:ext>
            </a:extLst>
          </p:cNvPr>
          <p:cNvSpPr txBox="1"/>
          <p:nvPr/>
        </p:nvSpPr>
        <p:spPr>
          <a:xfrm>
            <a:off x="5556475" y="6599595"/>
            <a:ext cx="2315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Kanit Light" pitchFamily="2" charset="-34"/>
                <a:cs typeface="Kanit Light" pitchFamily="2" charset="-34"/>
              </a:rPr>
              <a:t>Target is </a:t>
            </a:r>
            <a:r>
              <a:rPr lang="en-US" sz="1000" dirty="0" err="1">
                <a:latin typeface="Kanit Light" pitchFamily="2" charset="-34"/>
                <a:cs typeface="Kanit Light" pitchFamily="2" charset="-34"/>
              </a:rPr>
              <a:t>Sellside</a:t>
            </a:r>
            <a:r>
              <a:rPr lang="en-US" sz="1000" dirty="0">
                <a:latin typeface="Kanit Light" pitchFamily="2" charset="-34"/>
                <a:cs typeface="Kanit Light" pitchFamily="2" charset="-34"/>
              </a:rPr>
              <a:t> Liquidity</a:t>
            </a:r>
            <a:endParaRPr lang="th-TH" sz="10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6A8ADDAD-3830-3DFD-9FC4-173C4055A306}"/>
              </a:ext>
            </a:extLst>
          </p:cNvPr>
          <p:cNvSpPr txBox="1"/>
          <p:nvPr/>
        </p:nvSpPr>
        <p:spPr>
          <a:xfrm>
            <a:off x="5036172" y="3184140"/>
            <a:ext cx="2315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Kanit Light" pitchFamily="2" charset="-34"/>
                <a:cs typeface="Kanit Light" pitchFamily="2" charset="-34"/>
              </a:rPr>
              <a:t>Sweep</a:t>
            </a:r>
            <a:endParaRPr lang="th-TH" sz="10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1290C19E-B9C8-35B1-43ED-523A4DDAF494}"/>
              </a:ext>
            </a:extLst>
          </p:cNvPr>
          <p:cNvSpPr txBox="1"/>
          <p:nvPr/>
        </p:nvSpPr>
        <p:spPr>
          <a:xfrm>
            <a:off x="5927859" y="4785408"/>
            <a:ext cx="231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Kanit Light" pitchFamily="2" charset="-34"/>
                <a:cs typeface="Kanit Light" pitchFamily="2" charset="-34"/>
              </a:rPr>
              <a:t>Buyside to </a:t>
            </a:r>
            <a:r>
              <a:rPr lang="en-US" sz="1200" dirty="0" err="1">
                <a:latin typeface="Kanit Light" pitchFamily="2" charset="-34"/>
                <a:cs typeface="Kanit Light" pitchFamily="2" charset="-34"/>
              </a:rPr>
              <a:t>Sellside</a:t>
            </a:r>
            <a:endParaRPr lang="th-TH" sz="12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ABA91470-5BE9-B0C8-3CED-5A0E4DF8B9EB}"/>
              </a:ext>
            </a:extLst>
          </p:cNvPr>
          <p:cNvSpPr txBox="1"/>
          <p:nvPr/>
        </p:nvSpPr>
        <p:spPr>
          <a:xfrm>
            <a:off x="947325" y="7712274"/>
            <a:ext cx="9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u="sng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เราจะเทรดจากแท่งที่ </a:t>
            </a:r>
            <a:r>
              <a:rPr lang="en-US" sz="2400" u="sng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2 </a:t>
            </a:r>
            <a:br>
              <a:rPr lang="th-TH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</a:br>
            <a:r>
              <a:rPr lang="th-TH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โดยที่แท่งที่ </a:t>
            </a:r>
            <a:r>
              <a:rPr lang="en-US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2 </a:t>
            </a:r>
            <a:r>
              <a:rPr lang="th-TH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จะเริ่มจากการ </a:t>
            </a:r>
            <a:r>
              <a:rPr lang="en-US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Accumulation </a:t>
            </a:r>
            <a:r>
              <a:rPr lang="th-TH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และวิ่งไป </a:t>
            </a:r>
            <a:r>
              <a:rPr lang="en-US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Manipulation </a:t>
            </a:r>
            <a:r>
              <a:rPr lang="th-TH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บริเวณ </a:t>
            </a:r>
            <a:r>
              <a:rPr lang="en-US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Buyside Liquidity (BSL) </a:t>
            </a:r>
            <a:endParaRPr lang="th-TH" sz="2400" dirty="0">
              <a:latin typeface="ThaiSans Neue UltLt" panose="02000000000000000000" pitchFamily="2" charset="-34"/>
              <a:cs typeface="ThaiSans Neue UltLt" panose="02000000000000000000" pitchFamily="2" charset="-34"/>
            </a:endParaRPr>
          </a:p>
          <a:p>
            <a:r>
              <a:rPr lang="th-TH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ของ </a:t>
            </a:r>
            <a:r>
              <a:rPr lang="en-US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Candle Range (Range High)</a:t>
            </a:r>
            <a:r>
              <a:rPr lang="th-TH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ก่อนที่จะร่วงลงไปถึง </a:t>
            </a:r>
            <a:r>
              <a:rPr lang="en-US" sz="24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Range Low</a:t>
            </a:r>
            <a:endParaRPr lang="th-TH" sz="2400" dirty="0">
              <a:latin typeface="ThaiSans Neue UltLt" panose="02000000000000000000" pitchFamily="2" charset="-34"/>
              <a:cs typeface="ThaiSans Neue UltLt" panose="02000000000000000000" pitchFamily="2" charset="-34"/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441C6DB4-0834-BB6D-18A5-E6E25A85B3AA}"/>
              </a:ext>
            </a:extLst>
          </p:cNvPr>
          <p:cNvSpPr/>
          <p:nvPr/>
        </p:nvSpPr>
        <p:spPr>
          <a:xfrm>
            <a:off x="3212750" y="2695115"/>
            <a:ext cx="2651685" cy="5451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HTF POI</a:t>
            </a:r>
            <a:endParaRPr lang="th-TH" sz="2000" dirty="0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625D54DD-BEF8-C469-BDA5-DAB6BDADE291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37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3C59EDF7-C2D6-8599-CDC8-0506F5B67143}"/>
              </a:ext>
            </a:extLst>
          </p:cNvPr>
          <p:cNvSpPr txBox="1"/>
          <p:nvPr/>
        </p:nvSpPr>
        <p:spPr>
          <a:xfrm>
            <a:off x="731935" y="615053"/>
            <a:ext cx="10453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Kanit Light" pitchFamily="2" charset="-34"/>
                <a:cs typeface="Kanit Light" pitchFamily="2" charset="-34"/>
              </a:rPr>
              <a:t>Accumulation , Manipulation , Distribution</a:t>
            </a:r>
            <a:endParaRPr lang="th-TH" sz="3200" b="1" dirty="0">
              <a:latin typeface="Kanit Light" pitchFamily="2" charset="-34"/>
              <a:cs typeface="Kanit Light" pitchFamily="2" charset="-34"/>
            </a:endParaRPr>
          </a:p>
        </p:txBody>
      </p: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093BD09C-D2CF-37F3-C13B-CF64BF2D3F10}"/>
              </a:ext>
            </a:extLst>
          </p:cNvPr>
          <p:cNvGrpSpPr/>
          <p:nvPr/>
        </p:nvGrpSpPr>
        <p:grpSpPr>
          <a:xfrm>
            <a:off x="3209334" y="2867107"/>
            <a:ext cx="3224104" cy="3347545"/>
            <a:chOff x="6517835" y="2044262"/>
            <a:chExt cx="3224104" cy="3347545"/>
          </a:xfrm>
        </p:grpSpPr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A50E5817-9F9B-9810-7B12-275402930F9F}"/>
                </a:ext>
              </a:extLst>
            </p:cNvPr>
            <p:cNvCxnSpPr>
              <a:cxnSpLocks/>
            </p:cNvCxnSpPr>
            <p:nvPr/>
          </p:nvCxnSpPr>
          <p:spPr>
            <a:xfrm>
              <a:off x="8535206" y="2044262"/>
              <a:ext cx="0" cy="1392621"/>
            </a:xfrm>
            <a:prstGeom prst="line">
              <a:avLst/>
            </a:prstGeom>
            <a:solidFill>
              <a:srgbClr val="FF0000">
                <a:alpha val="50980"/>
              </a:srgbClr>
            </a:solidFill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ตัวเชื่อมต่อตรง 6">
              <a:extLst>
                <a:ext uri="{FF2B5EF4-FFF2-40B4-BE49-F238E27FC236}">
                  <a16:creationId xmlns:a16="http://schemas.microsoft.com/office/drawing/2014/main" id="{19E56447-F188-F2F5-2017-3A6A34CB248C}"/>
                </a:ext>
              </a:extLst>
            </p:cNvPr>
            <p:cNvCxnSpPr>
              <a:cxnSpLocks/>
            </p:cNvCxnSpPr>
            <p:nvPr/>
          </p:nvCxnSpPr>
          <p:spPr>
            <a:xfrm>
              <a:off x="9368676" y="3002280"/>
              <a:ext cx="0" cy="2389527"/>
            </a:xfrm>
            <a:prstGeom prst="line">
              <a:avLst/>
            </a:prstGeom>
            <a:solidFill>
              <a:srgbClr val="FF0000">
                <a:alpha val="50980"/>
              </a:srgbClr>
            </a:solidFill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id="{5E8F9F05-C149-8D06-95FA-40ECF67FE755}"/>
                </a:ext>
              </a:extLst>
            </p:cNvPr>
            <p:cNvGrpSpPr/>
            <p:nvPr/>
          </p:nvGrpSpPr>
          <p:grpSpPr>
            <a:xfrm>
              <a:off x="7304586" y="2197081"/>
              <a:ext cx="707797" cy="3062296"/>
              <a:chOff x="1480457" y="2481943"/>
              <a:chExt cx="852196" cy="3949353"/>
            </a:xfrm>
          </p:grpSpPr>
          <p:cxnSp>
            <p:nvCxnSpPr>
              <p:cNvPr id="13" name="ตัวเชื่อมต่อตรง 12">
                <a:extLst>
                  <a:ext uri="{FF2B5EF4-FFF2-40B4-BE49-F238E27FC236}">
                    <a16:creationId xmlns:a16="http://schemas.microsoft.com/office/drawing/2014/main" id="{4D52B877-E31D-87D3-D73A-4A27C7255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9663" y="2481943"/>
                <a:ext cx="0" cy="39493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สี่เหลี่ยมผืนผ้า 13">
                <a:extLst>
                  <a:ext uri="{FF2B5EF4-FFF2-40B4-BE49-F238E27FC236}">
                    <a16:creationId xmlns:a16="http://schemas.microsoft.com/office/drawing/2014/main" id="{D626EDB7-7CB6-1264-AF8D-B59FBD76229A}"/>
                  </a:ext>
                </a:extLst>
              </p:cNvPr>
              <p:cNvSpPr/>
              <p:nvPr/>
            </p:nvSpPr>
            <p:spPr>
              <a:xfrm>
                <a:off x="1480457" y="2851405"/>
                <a:ext cx="852196" cy="335216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2799"/>
              </a:p>
            </p:txBody>
          </p:sp>
        </p:grpSp>
        <p:sp>
          <p:nvSpPr>
            <p:cNvPr id="9" name="สี่เหลี่ยมผืนผ้า 8">
              <a:extLst>
                <a:ext uri="{FF2B5EF4-FFF2-40B4-BE49-F238E27FC236}">
                  <a16:creationId xmlns:a16="http://schemas.microsoft.com/office/drawing/2014/main" id="{685A8212-2ADC-4A3D-2E54-0ACEA800F40C}"/>
                </a:ext>
              </a:extLst>
            </p:cNvPr>
            <p:cNvSpPr/>
            <p:nvPr/>
          </p:nvSpPr>
          <p:spPr>
            <a:xfrm>
              <a:off x="8213284" y="2490226"/>
              <a:ext cx="707797" cy="75116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799"/>
            </a:p>
          </p:txBody>
        </p:sp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A0AD0B22-C072-7FA6-AAE1-9F577FBFAABB}"/>
                </a:ext>
              </a:extLst>
            </p:cNvPr>
            <p:cNvSpPr/>
            <p:nvPr/>
          </p:nvSpPr>
          <p:spPr>
            <a:xfrm>
              <a:off x="9034142" y="3235084"/>
              <a:ext cx="707797" cy="164592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799"/>
            </a:p>
          </p:txBody>
        </p:sp>
        <p:cxnSp>
          <p:nvCxnSpPr>
            <p:cNvPr id="11" name="ตัวเชื่อมต่อตรง 10">
              <a:extLst>
                <a:ext uri="{FF2B5EF4-FFF2-40B4-BE49-F238E27FC236}">
                  <a16:creationId xmlns:a16="http://schemas.microsoft.com/office/drawing/2014/main" id="{FF4D38DF-2943-3D43-9321-0E5E45F6EB79}"/>
                </a:ext>
              </a:extLst>
            </p:cNvPr>
            <p:cNvCxnSpPr>
              <a:cxnSpLocks/>
            </p:cNvCxnSpPr>
            <p:nvPr/>
          </p:nvCxnSpPr>
          <p:spPr>
            <a:xfrm>
              <a:off x="6517835" y="2197081"/>
              <a:ext cx="203563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ตัวเชื่อมต่อตรง 11">
              <a:extLst>
                <a:ext uri="{FF2B5EF4-FFF2-40B4-BE49-F238E27FC236}">
                  <a16:creationId xmlns:a16="http://schemas.microsoft.com/office/drawing/2014/main" id="{608A3F6C-5A6C-DAA7-6CC0-CE36BCB76AD0}"/>
                </a:ext>
              </a:extLst>
            </p:cNvPr>
            <p:cNvCxnSpPr>
              <a:cxnSpLocks/>
            </p:cNvCxnSpPr>
            <p:nvPr/>
          </p:nvCxnSpPr>
          <p:spPr>
            <a:xfrm>
              <a:off x="6631347" y="5275562"/>
              <a:ext cx="27373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F1C41C8-4EAF-A785-7B85-CFC0FB2FB61F}"/>
              </a:ext>
            </a:extLst>
          </p:cNvPr>
          <p:cNvSpPr txBox="1"/>
          <p:nvPr/>
        </p:nvSpPr>
        <p:spPr>
          <a:xfrm>
            <a:off x="2573233" y="4073384"/>
            <a:ext cx="2315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Kanit Light" pitchFamily="2" charset="-34"/>
                <a:cs typeface="Kanit Light" pitchFamily="2" charset="-34"/>
              </a:rPr>
              <a:t>3แท่ง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C875862-3BD3-17D5-D3D0-778E469847FA}"/>
              </a:ext>
            </a:extLst>
          </p:cNvPr>
          <p:cNvSpPr/>
          <p:nvPr/>
        </p:nvSpPr>
        <p:spPr>
          <a:xfrm>
            <a:off x="3880527" y="2415817"/>
            <a:ext cx="2651685" cy="5451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HTF POI</a:t>
            </a:r>
            <a:endParaRPr lang="th-TH" dirty="0"/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1AE6391D-9BF3-E280-7A50-3C738DBFD353}"/>
              </a:ext>
            </a:extLst>
          </p:cNvPr>
          <p:cNvSpPr txBox="1"/>
          <p:nvPr/>
        </p:nvSpPr>
        <p:spPr>
          <a:xfrm>
            <a:off x="4711212" y="2845566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Sweep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D337A055-EE59-87B9-0ECA-8B15EC1F251C}"/>
              </a:ext>
            </a:extLst>
          </p:cNvPr>
          <p:cNvSpPr txBox="1"/>
          <p:nvPr/>
        </p:nvSpPr>
        <p:spPr>
          <a:xfrm>
            <a:off x="2540821" y="2889832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High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0D672A88-0126-CE92-9C27-3CB61C85A9DA}"/>
              </a:ext>
            </a:extLst>
          </p:cNvPr>
          <p:cNvSpPr txBox="1"/>
          <p:nvPr/>
        </p:nvSpPr>
        <p:spPr>
          <a:xfrm>
            <a:off x="2573233" y="5947770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Low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14D08E4F-4D6C-472E-71C0-28A71E02747A}"/>
              </a:ext>
            </a:extLst>
          </p:cNvPr>
          <p:cNvSpPr/>
          <p:nvPr/>
        </p:nvSpPr>
        <p:spPr>
          <a:xfrm>
            <a:off x="5504122" y="3534118"/>
            <a:ext cx="1825610" cy="32831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Repricing</a:t>
            </a:r>
            <a:endParaRPr lang="th-TH" sz="1600" dirty="0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C04ECCFD-94A6-4C8F-531A-440473C01BD9}"/>
              </a:ext>
            </a:extLst>
          </p:cNvPr>
          <p:cNvSpPr txBox="1"/>
          <p:nvPr/>
        </p:nvSpPr>
        <p:spPr>
          <a:xfrm>
            <a:off x="731935" y="6657783"/>
            <a:ext cx="95239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u="sng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เราจะเทรดจากแท่งที่ </a:t>
            </a:r>
            <a:r>
              <a:rPr lang="en-US" sz="2800" u="sng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2 </a:t>
            </a:r>
            <a:b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</a:b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โดยที่แท่งที่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2 </a:t>
            </a: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จะเริ่มจากการ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Accumulation </a:t>
            </a: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และวิ่งไป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Manipulation </a:t>
            </a: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บริเวณ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Buyside Liquidity (BSL) </a:t>
            </a: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ของ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Candle Range (Range High) </a:t>
            </a: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แต่ในที่นี้ราคาไม่ลงในครั้งเดียวจะมีแท่งที่สาม</a:t>
            </a:r>
          </a:p>
          <a:p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เคลื่อนที่ในลักษณะ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Continue </a:t>
            </a: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ต่อเนื่องจากแท่งที่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2 </a:t>
            </a: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หลังจากไป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Manipulation</a:t>
            </a: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 ซึ่งราคาก็มักมีการ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Repricing </a:t>
            </a:r>
            <a:r>
              <a:rPr lang="th-TH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สักเล็กน้อยก่อนจะวิ่งไปหา </a:t>
            </a:r>
            <a:r>
              <a:rPr lang="en-US" sz="28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Range Low </a:t>
            </a:r>
            <a:endParaRPr lang="th-TH" sz="2800" dirty="0">
              <a:latin typeface="ThaiSans Neue UltLt" panose="02000000000000000000" pitchFamily="2" charset="-34"/>
              <a:cs typeface="ThaiSans Neue UltLt" panose="020000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3D7B6626-8F16-780C-ACD9-FEAA70349ECE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3373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D6CF31D-6556-53F3-4E1D-C32958E8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b="1" dirty="0">
                <a:latin typeface="Kanit Light" pitchFamily="2" charset="-34"/>
                <a:cs typeface="Kanit Light" pitchFamily="2" charset="-34"/>
              </a:rPr>
              <a:t>วิธีเทรด</a:t>
            </a:r>
            <a:br>
              <a:rPr lang="th-TH" sz="4800" b="1" dirty="0">
                <a:latin typeface="Kanit Light" pitchFamily="2" charset="-34"/>
                <a:cs typeface="Kanit Light" pitchFamily="2" charset="-34"/>
              </a:rPr>
            </a:br>
            <a:endParaRPr lang="th-TH" dirty="0"/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CDAD4A98-24F2-626D-7611-F728C4A63CE1}"/>
              </a:ext>
            </a:extLst>
          </p:cNvPr>
          <p:cNvGrpSpPr/>
          <p:nvPr/>
        </p:nvGrpSpPr>
        <p:grpSpPr>
          <a:xfrm>
            <a:off x="3948947" y="1054384"/>
            <a:ext cx="2733666" cy="3739581"/>
            <a:chOff x="1242469" y="1817239"/>
            <a:chExt cx="2733666" cy="3739581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A5044C68-948F-7C07-6D72-7C64A73FF138}"/>
                </a:ext>
              </a:extLst>
            </p:cNvPr>
            <p:cNvGrpSpPr/>
            <p:nvPr/>
          </p:nvGrpSpPr>
          <p:grpSpPr>
            <a:xfrm>
              <a:off x="2375939" y="2035257"/>
              <a:ext cx="707797" cy="3319765"/>
              <a:chOff x="1480457" y="2481943"/>
              <a:chExt cx="852196" cy="4281402"/>
            </a:xfrm>
          </p:grpSpPr>
          <p:cxnSp>
            <p:nvCxnSpPr>
              <p:cNvPr id="11" name="ตัวเชื่อมต่อตรง 10">
                <a:extLst>
                  <a:ext uri="{FF2B5EF4-FFF2-40B4-BE49-F238E27FC236}">
                    <a16:creationId xmlns:a16="http://schemas.microsoft.com/office/drawing/2014/main" id="{8B709D08-F061-032D-F6E9-D9748FA4D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9663" y="2481943"/>
                <a:ext cx="0" cy="428140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สี่เหลี่ยมผืนผ้า 11">
                <a:extLst>
                  <a:ext uri="{FF2B5EF4-FFF2-40B4-BE49-F238E27FC236}">
                    <a16:creationId xmlns:a16="http://schemas.microsoft.com/office/drawing/2014/main" id="{A5BCC301-50DA-4BEF-B544-E3C0BFAAE605}"/>
                  </a:ext>
                </a:extLst>
              </p:cNvPr>
              <p:cNvSpPr/>
              <p:nvPr/>
            </p:nvSpPr>
            <p:spPr>
              <a:xfrm>
                <a:off x="1480457" y="2851405"/>
                <a:ext cx="852196" cy="337516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2799"/>
              </a:p>
            </p:txBody>
          </p:sp>
        </p:grpSp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155BB921-3CF2-645E-16CD-5C324C3EF8FF}"/>
                </a:ext>
              </a:extLst>
            </p:cNvPr>
            <p:cNvCxnSpPr>
              <a:cxnSpLocks/>
            </p:cNvCxnSpPr>
            <p:nvPr/>
          </p:nvCxnSpPr>
          <p:spPr>
            <a:xfrm>
              <a:off x="1324450" y="2012730"/>
              <a:ext cx="2300368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7" name="กลุ่ม 6">
              <a:extLst>
                <a:ext uri="{FF2B5EF4-FFF2-40B4-BE49-F238E27FC236}">
                  <a16:creationId xmlns:a16="http://schemas.microsoft.com/office/drawing/2014/main" id="{EB69EC54-FDB0-8640-E8F4-BDAA9D6B63D4}"/>
                </a:ext>
              </a:extLst>
            </p:cNvPr>
            <p:cNvGrpSpPr/>
            <p:nvPr/>
          </p:nvGrpSpPr>
          <p:grpSpPr>
            <a:xfrm>
              <a:off x="3268338" y="1817239"/>
              <a:ext cx="707797" cy="3739581"/>
              <a:chOff x="1480457" y="2200772"/>
              <a:chExt cx="852196" cy="4822827"/>
            </a:xfrm>
            <a:solidFill>
              <a:srgbClr val="FF0000">
                <a:alpha val="50980"/>
              </a:srgbClr>
            </a:solidFill>
          </p:grpSpPr>
          <p:cxnSp>
            <p:nvCxnSpPr>
              <p:cNvPr id="9" name="ตัวเชื่อมต่อตรง 8">
                <a:extLst>
                  <a:ext uri="{FF2B5EF4-FFF2-40B4-BE49-F238E27FC236}">
                    <a16:creationId xmlns:a16="http://schemas.microsoft.com/office/drawing/2014/main" id="{0D903B29-FC33-2509-F30E-1FB79534D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9663" y="2200772"/>
                <a:ext cx="0" cy="4822827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สี่เหลี่ยมผืนผ้า 9">
                <a:extLst>
                  <a:ext uri="{FF2B5EF4-FFF2-40B4-BE49-F238E27FC236}">
                    <a16:creationId xmlns:a16="http://schemas.microsoft.com/office/drawing/2014/main" id="{91D74CD5-A3A7-827B-EF96-8EE7C208C8F6}"/>
                  </a:ext>
                </a:extLst>
              </p:cNvPr>
              <p:cNvSpPr/>
              <p:nvPr/>
            </p:nvSpPr>
            <p:spPr>
              <a:xfrm>
                <a:off x="1480457" y="2851404"/>
                <a:ext cx="852196" cy="360289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2799"/>
              </a:p>
            </p:txBody>
          </p:sp>
        </p:grpSp>
        <p:cxnSp>
          <p:nvCxnSpPr>
            <p:cNvPr id="8" name="ตัวเชื่อมต่อตรง 7">
              <a:extLst>
                <a:ext uri="{FF2B5EF4-FFF2-40B4-BE49-F238E27FC236}">
                  <a16:creationId xmlns:a16="http://schemas.microsoft.com/office/drawing/2014/main" id="{93673B16-1B51-B1D5-50C9-2E14C03048F8}"/>
                </a:ext>
              </a:extLst>
            </p:cNvPr>
            <p:cNvCxnSpPr>
              <a:cxnSpLocks/>
            </p:cNvCxnSpPr>
            <p:nvPr/>
          </p:nvCxnSpPr>
          <p:spPr>
            <a:xfrm>
              <a:off x="1242469" y="5355022"/>
              <a:ext cx="238234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B330FF0E-E65F-EE0C-0AC3-D4D4C3543B73}"/>
              </a:ext>
            </a:extLst>
          </p:cNvPr>
          <p:cNvSpPr txBox="1"/>
          <p:nvPr/>
        </p:nvSpPr>
        <p:spPr>
          <a:xfrm>
            <a:off x="3319344" y="1119941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High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30091C74-E840-5DCA-6B51-62FC32EFC272}"/>
              </a:ext>
            </a:extLst>
          </p:cNvPr>
          <p:cNvSpPr txBox="1"/>
          <p:nvPr/>
        </p:nvSpPr>
        <p:spPr>
          <a:xfrm>
            <a:off x="3204266" y="4454026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Low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6B61C1E6-5D72-3302-E1A6-E86940730876}"/>
              </a:ext>
            </a:extLst>
          </p:cNvPr>
          <p:cNvSpPr txBox="1"/>
          <p:nvPr/>
        </p:nvSpPr>
        <p:spPr>
          <a:xfrm>
            <a:off x="1054034" y="5553304"/>
            <a:ext cx="8764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1. กำหนด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Range High – Low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จากแท่ง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H4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 ถ้าเป็นค่าเงิน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EU ,GU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ไรพวกนี้ </a:t>
            </a:r>
          </a:p>
          <a:p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ให้ดูแท่ง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H4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ที่ปิดตัวลงตอนเที่ยงวัน/4โมงเย็น/2ทุ่ม</a:t>
            </a:r>
          </a:p>
          <a:p>
            <a:endParaRPr lang="th-TH" b="1" dirty="0">
              <a:latin typeface="Kanit Light" pitchFamily="2" charset="-34"/>
              <a:cs typeface="Kanit Light" pitchFamily="2" charset="-34"/>
            </a:endParaRPr>
          </a:p>
          <a:p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ถ้าเป็นทองคำ</a:t>
            </a:r>
          </a:p>
          <a:p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ให้ดูแท่ง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H4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ที่ปิดตัวลงตอน บ่ายโมง/5โมงเย็น/3ทุ่ม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F1C7FD0B-42FE-F43E-AEB4-9DEE4C9F9994}"/>
              </a:ext>
            </a:extLst>
          </p:cNvPr>
          <p:cNvSpPr txBox="1"/>
          <p:nvPr/>
        </p:nvSpPr>
        <p:spPr>
          <a:xfrm>
            <a:off x="1054034" y="7253104"/>
            <a:ext cx="6561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2.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ถ้าเทรดแบบ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Aggressive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ออเดอร์ขี้เหล่สุดต้องเป็นไส้เทียน คือตำแหน่ง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Range High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หรือ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Range Low </a:t>
            </a:r>
            <a:endParaRPr lang="th-TH" sz="1800" b="1" dirty="0">
              <a:latin typeface="Kanit Light" pitchFamily="2" charset="-34"/>
              <a:cs typeface="Kanit Light" pitchFamily="2" charset="-34"/>
            </a:endParaRPr>
          </a:p>
          <a:p>
            <a:endParaRPr lang="th-TH" sz="1800" b="1" dirty="0">
              <a:latin typeface="Kanit Light" pitchFamily="2" charset="-34"/>
              <a:cs typeface="Kanit Light" pitchFamily="2" charset="-34"/>
            </a:endParaRPr>
          </a:p>
          <a:p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3.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ถ้าเทรดแบบ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Conservative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ก็ต้องตรวจสอบว่าเหนือ-ใต้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Range High-Low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มี </a:t>
            </a:r>
            <a:r>
              <a:rPr lang="en-US" sz="1800" b="1" dirty="0">
                <a:latin typeface="Kanit Light" pitchFamily="2" charset="-34"/>
                <a:cs typeface="Kanit Light" pitchFamily="2" charset="-34"/>
              </a:rPr>
              <a:t>POI </a:t>
            </a:r>
            <a:r>
              <a:rPr lang="th-TH" sz="1800" b="1" dirty="0">
                <a:latin typeface="Kanit Light" pitchFamily="2" charset="-34"/>
                <a:cs typeface="Kanit Light" pitchFamily="2" charset="-34"/>
              </a:rPr>
              <a:t>ไรบ้าง</a:t>
            </a: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EBA045AC-230E-9212-E4F9-334FDAC6AAA7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623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สี่เหลี่ยมผืนผ้า 60">
            <a:extLst>
              <a:ext uri="{FF2B5EF4-FFF2-40B4-BE49-F238E27FC236}">
                <a16:creationId xmlns:a16="http://schemas.microsoft.com/office/drawing/2014/main" id="{1D104288-5BC8-998E-AA93-139602B2FD56}"/>
              </a:ext>
            </a:extLst>
          </p:cNvPr>
          <p:cNvSpPr/>
          <p:nvPr/>
        </p:nvSpPr>
        <p:spPr>
          <a:xfrm>
            <a:off x="7163199" y="5394910"/>
            <a:ext cx="1007704" cy="217592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1632FC95-BB03-7306-F064-9B52F806DB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513" y="679450"/>
            <a:ext cx="7937500" cy="210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Kanit Light" pitchFamily="2" charset="-34"/>
                <a:cs typeface="Kanit Light" pitchFamily="2" charset="-34"/>
              </a:rPr>
              <a:t>เทรด </a:t>
            </a:r>
            <a:r>
              <a:rPr lang="en-US" sz="3200" b="1" dirty="0">
                <a:latin typeface="Kanit Light" pitchFamily="2" charset="-34"/>
                <a:cs typeface="Kanit Light" pitchFamily="2" charset="-34"/>
              </a:rPr>
              <a:t>Setup </a:t>
            </a:r>
            <a:r>
              <a:rPr lang="th-TH" sz="3200" b="1" dirty="0">
                <a:latin typeface="Kanit Light" pitchFamily="2" charset="-34"/>
                <a:cs typeface="Kanit Light" pitchFamily="2" charset="-34"/>
              </a:rPr>
              <a:t>ที่รีด </a:t>
            </a:r>
            <a:r>
              <a:rPr lang="en-US" sz="3200" b="1" dirty="0">
                <a:latin typeface="Kanit Light" pitchFamily="2" charset="-34"/>
                <a:cs typeface="Kanit Light" pitchFamily="2" charset="-34"/>
              </a:rPr>
              <a:t>R:R </a:t>
            </a:r>
            <a:r>
              <a:rPr lang="th-TH" sz="3200" b="1" dirty="0">
                <a:latin typeface="Kanit Light" pitchFamily="2" charset="-34"/>
                <a:cs typeface="Kanit Light" pitchFamily="2" charset="-34"/>
              </a:rPr>
              <a:t>ได้ดีที่สุด ทดสอบมาให้แล้ว</a:t>
            </a:r>
          </a:p>
        </p:txBody>
      </p: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23C51054-9E65-563C-ADE1-507C7647BB60}"/>
              </a:ext>
            </a:extLst>
          </p:cNvPr>
          <p:cNvGrpSpPr/>
          <p:nvPr/>
        </p:nvGrpSpPr>
        <p:grpSpPr>
          <a:xfrm>
            <a:off x="1155123" y="2009191"/>
            <a:ext cx="4306076" cy="2463281"/>
            <a:chOff x="1629747" y="1611085"/>
            <a:chExt cx="5741437" cy="3284376"/>
          </a:xfrm>
        </p:grpSpPr>
        <p:cxnSp>
          <p:nvCxnSpPr>
            <p:cNvPr id="34" name="ตัวเชื่อมต่อตรง 33">
              <a:extLst>
                <a:ext uri="{FF2B5EF4-FFF2-40B4-BE49-F238E27FC236}">
                  <a16:creationId xmlns:a16="http://schemas.microsoft.com/office/drawing/2014/main" id="{63499B67-73C8-ECC3-E626-887322417CEE}"/>
                </a:ext>
              </a:extLst>
            </p:cNvPr>
            <p:cNvCxnSpPr/>
            <p:nvPr/>
          </p:nvCxnSpPr>
          <p:spPr>
            <a:xfrm flipV="1">
              <a:off x="1629747" y="2811624"/>
              <a:ext cx="802433" cy="208383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ตัวเชื่อมต่อตรง 34">
              <a:extLst>
                <a:ext uri="{FF2B5EF4-FFF2-40B4-BE49-F238E27FC236}">
                  <a16:creationId xmlns:a16="http://schemas.microsoft.com/office/drawing/2014/main" id="{762F2486-6A7F-1A8C-63B2-4D1F46B0EE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2180" y="2811624"/>
              <a:ext cx="522514" cy="88329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ตัวเชื่อมต่อตรง 35">
              <a:extLst>
                <a:ext uri="{FF2B5EF4-FFF2-40B4-BE49-F238E27FC236}">
                  <a16:creationId xmlns:a16="http://schemas.microsoft.com/office/drawing/2014/main" id="{CD2CB559-7C02-1689-83DC-3D9B37BD4322}"/>
                </a:ext>
              </a:extLst>
            </p:cNvPr>
            <p:cNvCxnSpPr/>
            <p:nvPr/>
          </p:nvCxnSpPr>
          <p:spPr>
            <a:xfrm flipV="1">
              <a:off x="2954694" y="1611085"/>
              <a:ext cx="802433" cy="208383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174B8525-D7BD-54A8-B3F4-4372F086A7D0}"/>
                </a:ext>
              </a:extLst>
            </p:cNvPr>
            <p:cNvSpPr/>
            <p:nvPr/>
          </p:nvSpPr>
          <p:spPr>
            <a:xfrm>
              <a:off x="3271935" y="2170922"/>
              <a:ext cx="2195804" cy="26125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iFVG</a:t>
              </a:r>
              <a:endParaRPr lang="th-TH" sz="1600" dirty="0"/>
            </a:p>
          </p:txBody>
        </p:sp>
        <p:cxnSp>
          <p:nvCxnSpPr>
            <p:cNvPr id="38" name="ตัวเชื่อมต่อตรง 37">
              <a:extLst>
                <a:ext uri="{FF2B5EF4-FFF2-40B4-BE49-F238E27FC236}">
                  <a16:creationId xmlns:a16="http://schemas.microsoft.com/office/drawing/2014/main" id="{553EB6EA-CE51-5F42-F44E-0558FD88F3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7127" y="1611085"/>
              <a:ext cx="391885" cy="12689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ตัวเชื่อมต่อตรง 38">
              <a:extLst>
                <a:ext uri="{FF2B5EF4-FFF2-40B4-BE49-F238E27FC236}">
                  <a16:creationId xmlns:a16="http://schemas.microsoft.com/office/drawing/2014/main" id="{E79739CD-99EC-F10A-296B-EDCC259C0B9D}"/>
                </a:ext>
              </a:extLst>
            </p:cNvPr>
            <p:cNvCxnSpPr>
              <a:cxnSpLocks/>
            </p:cNvCxnSpPr>
            <p:nvPr/>
          </p:nvCxnSpPr>
          <p:spPr>
            <a:xfrm>
              <a:off x="3271935" y="2170922"/>
              <a:ext cx="409924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ตัวเชื่อมต่อตรง 39">
            <a:extLst>
              <a:ext uri="{FF2B5EF4-FFF2-40B4-BE49-F238E27FC236}">
                <a16:creationId xmlns:a16="http://schemas.microsoft.com/office/drawing/2014/main" id="{304EBC10-7951-5EB0-8E50-BB7D97811077}"/>
              </a:ext>
            </a:extLst>
          </p:cNvPr>
          <p:cNvCxnSpPr/>
          <p:nvPr/>
        </p:nvCxnSpPr>
        <p:spPr>
          <a:xfrm>
            <a:off x="2687216" y="2009191"/>
            <a:ext cx="22832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ตัวเชื่อมต่อตรง 40">
            <a:extLst>
              <a:ext uri="{FF2B5EF4-FFF2-40B4-BE49-F238E27FC236}">
                <a16:creationId xmlns:a16="http://schemas.microsoft.com/office/drawing/2014/main" id="{8CB60375-F8EA-912E-3F67-6BB1213A9530}"/>
              </a:ext>
            </a:extLst>
          </p:cNvPr>
          <p:cNvCxnSpPr>
            <a:cxnSpLocks/>
          </p:cNvCxnSpPr>
          <p:nvPr/>
        </p:nvCxnSpPr>
        <p:spPr>
          <a:xfrm>
            <a:off x="1125893" y="4472472"/>
            <a:ext cx="4018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3B3D0076-2DDA-0DD4-DC99-452C5A5EE304}"/>
              </a:ext>
            </a:extLst>
          </p:cNvPr>
          <p:cNvSpPr txBox="1"/>
          <p:nvPr/>
        </p:nvSpPr>
        <p:spPr>
          <a:xfrm>
            <a:off x="3834651" y="4442336"/>
            <a:ext cx="197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Kanit Light" pitchFamily="2" charset="-34"/>
                <a:cs typeface="Kanit Light" pitchFamily="2" charset="-34"/>
              </a:rPr>
              <a:t>Take Profit R:R   </a:t>
            </a:r>
            <a:r>
              <a:rPr lang="en-US" sz="1600" b="1" dirty="0">
                <a:latin typeface="Kanit Light" pitchFamily="2" charset="-34"/>
                <a:cs typeface="Kanit Light" pitchFamily="2" charset="-34"/>
              </a:rPr>
              <a:t>1:3 ++</a:t>
            </a:r>
            <a:endParaRPr lang="th-TH" sz="1100" b="1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143844D5-D1DE-821E-83D2-4A419669199C}"/>
              </a:ext>
            </a:extLst>
          </p:cNvPr>
          <p:cNvSpPr/>
          <p:nvPr/>
        </p:nvSpPr>
        <p:spPr>
          <a:xfrm>
            <a:off x="3044571" y="2625012"/>
            <a:ext cx="1007704" cy="18474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4" name="ตัวเชื่อมต่อตรง 43">
            <a:extLst>
              <a:ext uri="{FF2B5EF4-FFF2-40B4-BE49-F238E27FC236}">
                <a16:creationId xmlns:a16="http://schemas.microsoft.com/office/drawing/2014/main" id="{9317CF7D-A5B6-3BE0-3A07-3EA866AAC0DF}"/>
              </a:ext>
            </a:extLst>
          </p:cNvPr>
          <p:cNvCxnSpPr>
            <a:cxnSpLocks/>
          </p:cNvCxnSpPr>
          <p:nvPr/>
        </p:nvCxnSpPr>
        <p:spPr>
          <a:xfrm flipV="1">
            <a:off x="3044571" y="2435519"/>
            <a:ext cx="575567" cy="52539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ตัวเชื่อมต่อตรง 44">
            <a:extLst>
              <a:ext uri="{FF2B5EF4-FFF2-40B4-BE49-F238E27FC236}">
                <a16:creationId xmlns:a16="http://schemas.microsoft.com/office/drawing/2014/main" id="{4A604A01-F965-80EE-4AFA-60044CC574C6}"/>
              </a:ext>
            </a:extLst>
          </p:cNvPr>
          <p:cNvCxnSpPr>
            <a:cxnSpLocks/>
          </p:cNvCxnSpPr>
          <p:nvPr/>
        </p:nvCxnSpPr>
        <p:spPr>
          <a:xfrm flipH="1" flipV="1">
            <a:off x="3620138" y="2429068"/>
            <a:ext cx="449154" cy="201326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ตัวเชื่อมต่อตรง 45">
            <a:extLst>
              <a:ext uri="{FF2B5EF4-FFF2-40B4-BE49-F238E27FC236}">
                <a16:creationId xmlns:a16="http://schemas.microsoft.com/office/drawing/2014/main" id="{A81432FD-D875-9EA8-6910-D87657B6A2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363579" y="2625012"/>
            <a:ext cx="320748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กลุ่ม 46">
            <a:extLst>
              <a:ext uri="{FF2B5EF4-FFF2-40B4-BE49-F238E27FC236}">
                <a16:creationId xmlns:a16="http://schemas.microsoft.com/office/drawing/2014/main" id="{44616235-23F2-3C00-7565-5BA071500FBC}"/>
              </a:ext>
            </a:extLst>
          </p:cNvPr>
          <p:cNvGrpSpPr/>
          <p:nvPr/>
        </p:nvGrpSpPr>
        <p:grpSpPr>
          <a:xfrm rot="10800000" flipH="1">
            <a:off x="5143500" y="5394910"/>
            <a:ext cx="4492420" cy="2640816"/>
            <a:chOff x="1629747" y="1611085"/>
            <a:chExt cx="5741437" cy="3284376"/>
          </a:xfrm>
        </p:grpSpPr>
        <p:cxnSp>
          <p:nvCxnSpPr>
            <p:cNvPr id="48" name="ตัวเชื่อมต่อตรง 47">
              <a:extLst>
                <a:ext uri="{FF2B5EF4-FFF2-40B4-BE49-F238E27FC236}">
                  <a16:creationId xmlns:a16="http://schemas.microsoft.com/office/drawing/2014/main" id="{B03B9A62-35F2-2B0A-1A23-59A46BB8F377}"/>
                </a:ext>
              </a:extLst>
            </p:cNvPr>
            <p:cNvCxnSpPr/>
            <p:nvPr/>
          </p:nvCxnSpPr>
          <p:spPr>
            <a:xfrm flipV="1">
              <a:off x="1629747" y="2811624"/>
              <a:ext cx="802433" cy="208383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ตัวเชื่อมต่อตรง 48">
              <a:extLst>
                <a:ext uri="{FF2B5EF4-FFF2-40B4-BE49-F238E27FC236}">
                  <a16:creationId xmlns:a16="http://schemas.microsoft.com/office/drawing/2014/main" id="{CD49142D-C09B-0283-88CA-D3BC04E690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2180" y="2811624"/>
              <a:ext cx="522514" cy="88329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ตัวเชื่อมต่อตรง 49">
              <a:extLst>
                <a:ext uri="{FF2B5EF4-FFF2-40B4-BE49-F238E27FC236}">
                  <a16:creationId xmlns:a16="http://schemas.microsoft.com/office/drawing/2014/main" id="{A4A1933A-3740-EBEF-3B0C-7A8DCA763B32}"/>
                </a:ext>
              </a:extLst>
            </p:cNvPr>
            <p:cNvCxnSpPr/>
            <p:nvPr/>
          </p:nvCxnSpPr>
          <p:spPr>
            <a:xfrm flipV="1">
              <a:off x="2954694" y="1611085"/>
              <a:ext cx="802433" cy="208383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สี่เหลี่ยมผืนผ้า 50">
              <a:extLst>
                <a:ext uri="{FF2B5EF4-FFF2-40B4-BE49-F238E27FC236}">
                  <a16:creationId xmlns:a16="http://schemas.microsoft.com/office/drawing/2014/main" id="{8D98C66E-B0DB-6576-EA3F-0A6A0C3C0A72}"/>
                </a:ext>
              </a:extLst>
            </p:cNvPr>
            <p:cNvSpPr/>
            <p:nvPr/>
          </p:nvSpPr>
          <p:spPr>
            <a:xfrm rot="10800000">
              <a:off x="3271935" y="2170922"/>
              <a:ext cx="2195804" cy="261259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iFVG</a:t>
              </a:r>
              <a:endParaRPr lang="th-TH" sz="1600" dirty="0"/>
            </a:p>
          </p:txBody>
        </p:sp>
        <p:cxnSp>
          <p:nvCxnSpPr>
            <p:cNvPr id="52" name="ตัวเชื่อมต่อตรง 51">
              <a:extLst>
                <a:ext uri="{FF2B5EF4-FFF2-40B4-BE49-F238E27FC236}">
                  <a16:creationId xmlns:a16="http://schemas.microsoft.com/office/drawing/2014/main" id="{67CABA42-9E8D-772F-0FF9-A6EFB906F3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7127" y="1611085"/>
              <a:ext cx="391885" cy="12689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ตัวเชื่อมต่อตรง 52">
              <a:extLst>
                <a:ext uri="{FF2B5EF4-FFF2-40B4-BE49-F238E27FC236}">
                  <a16:creationId xmlns:a16="http://schemas.microsoft.com/office/drawing/2014/main" id="{14A0F2CE-6B9D-364F-D8D9-1EE38645624B}"/>
                </a:ext>
              </a:extLst>
            </p:cNvPr>
            <p:cNvCxnSpPr>
              <a:cxnSpLocks/>
            </p:cNvCxnSpPr>
            <p:nvPr/>
          </p:nvCxnSpPr>
          <p:spPr>
            <a:xfrm>
              <a:off x="3271935" y="2170922"/>
              <a:ext cx="409924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ตัวเชื่อมต่อตรง 53">
              <a:extLst>
                <a:ext uri="{FF2B5EF4-FFF2-40B4-BE49-F238E27FC236}">
                  <a16:creationId xmlns:a16="http://schemas.microsoft.com/office/drawing/2014/main" id="{EB2AB0E4-1463-D349-AB78-9338A581E947}"/>
                </a:ext>
              </a:extLst>
            </p:cNvPr>
            <p:cNvCxnSpPr>
              <a:cxnSpLocks/>
            </p:cNvCxnSpPr>
            <p:nvPr/>
          </p:nvCxnSpPr>
          <p:spPr>
            <a:xfrm>
              <a:off x="3232238" y="2432183"/>
              <a:ext cx="409924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ตัวเชื่อมต่อตรง 54">
            <a:extLst>
              <a:ext uri="{FF2B5EF4-FFF2-40B4-BE49-F238E27FC236}">
                <a16:creationId xmlns:a16="http://schemas.microsoft.com/office/drawing/2014/main" id="{A1BB44EF-ADD3-4E0E-E408-8FD9908273D0}"/>
              </a:ext>
            </a:extLst>
          </p:cNvPr>
          <p:cNvCxnSpPr>
            <a:cxnSpLocks/>
          </p:cNvCxnSpPr>
          <p:nvPr/>
        </p:nvCxnSpPr>
        <p:spPr>
          <a:xfrm flipV="1">
            <a:off x="7738679" y="5326803"/>
            <a:ext cx="524880" cy="225474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ตัวเชื่อมต่อตรง 55">
            <a:extLst>
              <a:ext uri="{FF2B5EF4-FFF2-40B4-BE49-F238E27FC236}">
                <a16:creationId xmlns:a16="http://schemas.microsoft.com/office/drawing/2014/main" id="{695D137B-1660-E244-01A6-90919DEC8D48}"/>
              </a:ext>
            </a:extLst>
          </p:cNvPr>
          <p:cNvCxnSpPr>
            <a:cxnSpLocks/>
          </p:cNvCxnSpPr>
          <p:nvPr/>
        </p:nvCxnSpPr>
        <p:spPr>
          <a:xfrm>
            <a:off x="7125020" y="6999979"/>
            <a:ext cx="618435" cy="56222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กล่องข้อความ 57">
            <a:extLst>
              <a:ext uri="{FF2B5EF4-FFF2-40B4-BE49-F238E27FC236}">
                <a16:creationId xmlns:a16="http://schemas.microsoft.com/office/drawing/2014/main" id="{0141F2D4-61F5-5C73-3E85-33BE5615B103}"/>
              </a:ext>
            </a:extLst>
          </p:cNvPr>
          <p:cNvSpPr txBox="1"/>
          <p:nvPr/>
        </p:nvSpPr>
        <p:spPr>
          <a:xfrm>
            <a:off x="1155123" y="8649746"/>
            <a:ext cx="82651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u="sng" dirty="0">
                <a:latin typeface="Kanit Light" pitchFamily="2" charset="-34"/>
                <a:cs typeface="Kanit Light" pitchFamily="2" charset="-34"/>
              </a:rPr>
              <a:t>Inversion Fair Value Gap </a:t>
            </a:r>
            <a:r>
              <a:rPr lang="th-TH" sz="2800" b="1" dirty="0">
                <a:latin typeface="Kanit Light" pitchFamily="2" charset="-34"/>
                <a:cs typeface="Kanit Light" pitchFamily="2" charset="-34"/>
              </a:rPr>
              <a:t>คมสุด คมกว่า</a:t>
            </a:r>
            <a:br>
              <a:rPr lang="th-TH" sz="2800" b="1" dirty="0">
                <a:latin typeface="Kanit Light" pitchFamily="2" charset="-34"/>
                <a:cs typeface="Kanit Light" pitchFamily="2" charset="-34"/>
              </a:rPr>
            </a:br>
            <a:r>
              <a:rPr lang="en-US" sz="2800" b="1" dirty="0">
                <a:latin typeface="Kanit Light" pitchFamily="2" charset="-34"/>
                <a:cs typeface="Kanit Light" pitchFamily="2" charset="-34"/>
              </a:rPr>
              <a:t>FVG , Order Block ,Breaker Block ,BPR</a:t>
            </a:r>
            <a:endParaRPr lang="th-TH" sz="2800" b="1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60" name="กล่องข้อความ 59">
            <a:extLst>
              <a:ext uri="{FF2B5EF4-FFF2-40B4-BE49-F238E27FC236}">
                <a16:creationId xmlns:a16="http://schemas.microsoft.com/office/drawing/2014/main" id="{CE8F98B4-F4F3-C349-0634-5B358CBD5CD5}"/>
              </a:ext>
            </a:extLst>
          </p:cNvPr>
          <p:cNvSpPr txBox="1"/>
          <p:nvPr/>
        </p:nvSpPr>
        <p:spPr>
          <a:xfrm>
            <a:off x="327592" y="7640122"/>
            <a:ext cx="5614986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i="1" dirty="0">
                <a:latin typeface="Kanit Light" pitchFamily="2" charset="-34"/>
                <a:cs typeface="Kanit Light" pitchFamily="2" charset="-34"/>
              </a:rPr>
              <a:t>“</a:t>
            </a:r>
            <a:endParaRPr lang="th-TH" sz="16600" b="1" i="1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62" name="กล่องข้อความ 61">
            <a:extLst>
              <a:ext uri="{FF2B5EF4-FFF2-40B4-BE49-F238E27FC236}">
                <a16:creationId xmlns:a16="http://schemas.microsoft.com/office/drawing/2014/main" id="{9FAEA7FA-F5B9-C203-E016-A5FD72A91B33}"/>
              </a:ext>
            </a:extLst>
          </p:cNvPr>
          <p:cNvSpPr txBox="1"/>
          <p:nvPr/>
        </p:nvSpPr>
        <p:spPr>
          <a:xfrm>
            <a:off x="6596901" y="4975736"/>
            <a:ext cx="197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Kanit Light" pitchFamily="2" charset="-34"/>
                <a:cs typeface="Kanit Light" pitchFamily="2" charset="-34"/>
              </a:rPr>
              <a:t>Take Profit R:R   </a:t>
            </a:r>
            <a:r>
              <a:rPr lang="en-US" sz="1600" b="1" dirty="0">
                <a:latin typeface="Kanit Light" pitchFamily="2" charset="-34"/>
                <a:cs typeface="Kanit Light" pitchFamily="2" charset="-34"/>
              </a:rPr>
              <a:t>1:3 ++</a:t>
            </a:r>
            <a:endParaRPr lang="th-TH" sz="1100" b="1" dirty="0"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63" name="ตัวเชื่อมต่อตรง 62">
            <a:extLst>
              <a:ext uri="{FF2B5EF4-FFF2-40B4-BE49-F238E27FC236}">
                <a16:creationId xmlns:a16="http://schemas.microsoft.com/office/drawing/2014/main" id="{88294393-B97B-0E97-A350-68341919CF73}"/>
              </a:ext>
            </a:extLst>
          </p:cNvPr>
          <p:cNvCxnSpPr>
            <a:cxnSpLocks/>
          </p:cNvCxnSpPr>
          <p:nvPr/>
        </p:nvCxnSpPr>
        <p:spPr>
          <a:xfrm>
            <a:off x="5078768" y="5367822"/>
            <a:ext cx="40183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กล่องข้อความ 63">
            <a:extLst>
              <a:ext uri="{FF2B5EF4-FFF2-40B4-BE49-F238E27FC236}">
                <a16:creationId xmlns:a16="http://schemas.microsoft.com/office/drawing/2014/main" id="{F628D74B-17ED-78BF-E200-4BC04D828857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32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วงรี 12">
            <a:extLst>
              <a:ext uri="{FF2B5EF4-FFF2-40B4-BE49-F238E27FC236}">
                <a16:creationId xmlns:a16="http://schemas.microsoft.com/office/drawing/2014/main" id="{88A8A452-EA27-4519-8E92-7D1688E5E156}"/>
              </a:ext>
            </a:extLst>
          </p:cNvPr>
          <p:cNvSpPr/>
          <p:nvPr/>
        </p:nvSpPr>
        <p:spPr>
          <a:xfrm>
            <a:off x="4762673" y="2342955"/>
            <a:ext cx="814874" cy="82109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E422EF0C-36CC-4594-C227-363AAA25A22E}"/>
              </a:ext>
            </a:extLst>
          </p:cNvPr>
          <p:cNvCxnSpPr/>
          <p:nvPr/>
        </p:nvCxnSpPr>
        <p:spPr>
          <a:xfrm>
            <a:off x="1282354" y="1732772"/>
            <a:ext cx="1293845" cy="25379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BE501DA7-39A3-5B4A-3E6C-F1B744A330DB}"/>
              </a:ext>
            </a:extLst>
          </p:cNvPr>
          <p:cNvCxnSpPr>
            <a:cxnSpLocks/>
          </p:cNvCxnSpPr>
          <p:nvPr/>
        </p:nvCxnSpPr>
        <p:spPr>
          <a:xfrm>
            <a:off x="2912101" y="3200788"/>
            <a:ext cx="995266" cy="17230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id="{9DF30588-6044-273B-99B0-3C37BCEE464F}"/>
              </a:ext>
            </a:extLst>
          </p:cNvPr>
          <p:cNvCxnSpPr>
            <a:cxnSpLocks/>
          </p:cNvCxnSpPr>
          <p:nvPr/>
        </p:nvCxnSpPr>
        <p:spPr>
          <a:xfrm>
            <a:off x="5170110" y="2759139"/>
            <a:ext cx="1673289" cy="278324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AB500BE0-4ECE-28B9-3269-EC45D3A539F5}"/>
              </a:ext>
            </a:extLst>
          </p:cNvPr>
          <p:cNvCxnSpPr>
            <a:cxnSpLocks/>
          </p:cNvCxnSpPr>
          <p:nvPr/>
        </p:nvCxnSpPr>
        <p:spPr>
          <a:xfrm flipV="1">
            <a:off x="3907367" y="2759139"/>
            <a:ext cx="1262743" cy="21647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3421D8EA-32CA-A9CE-A72C-0A9DFB13A381}"/>
              </a:ext>
            </a:extLst>
          </p:cNvPr>
          <p:cNvCxnSpPr>
            <a:cxnSpLocks/>
          </p:cNvCxnSpPr>
          <p:nvPr/>
        </p:nvCxnSpPr>
        <p:spPr>
          <a:xfrm>
            <a:off x="2912101" y="3200788"/>
            <a:ext cx="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ตัวเชื่อมต่อตรง 8">
            <a:extLst>
              <a:ext uri="{FF2B5EF4-FFF2-40B4-BE49-F238E27FC236}">
                <a16:creationId xmlns:a16="http://schemas.microsoft.com/office/drawing/2014/main" id="{86F6DB60-69B5-EF1F-2BBC-657F174C32D6}"/>
              </a:ext>
            </a:extLst>
          </p:cNvPr>
          <p:cNvCxnSpPr>
            <a:cxnSpLocks/>
          </p:cNvCxnSpPr>
          <p:nvPr/>
        </p:nvCxnSpPr>
        <p:spPr>
          <a:xfrm>
            <a:off x="3064501" y="3353188"/>
            <a:ext cx="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E54579B3-E05A-967A-E7A4-33410D4D81EC}"/>
              </a:ext>
            </a:extLst>
          </p:cNvPr>
          <p:cNvCxnSpPr>
            <a:cxnSpLocks/>
          </p:cNvCxnSpPr>
          <p:nvPr/>
        </p:nvCxnSpPr>
        <p:spPr>
          <a:xfrm flipH="1">
            <a:off x="2576199" y="3200788"/>
            <a:ext cx="335902" cy="106991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ตัวเชื่อมต่อตรง 10">
            <a:extLst>
              <a:ext uri="{FF2B5EF4-FFF2-40B4-BE49-F238E27FC236}">
                <a16:creationId xmlns:a16="http://schemas.microsoft.com/office/drawing/2014/main" id="{D2D11C14-E06D-D651-A6E0-FBAD4238B4E2}"/>
              </a:ext>
            </a:extLst>
          </p:cNvPr>
          <p:cNvCxnSpPr>
            <a:cxnSpLocks/>
          </p:cNvCxnSpPr>
          <p:nvPr/>
        </p:nvCxnSpPr>
        <p:spPr>
          <a:xfrm flipH="1">
            <a:off x="2912101" y="3200788"/>
            <a:ext cx="20029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408875C0-B515-56B7-E432-5ECE3B053067}"/>
              </a:ext>
            </a:extLst>
          </p:cNvPr>
          <p:cNvCxnSpPr>
            <a:cxnSpLocks/>
          </p:cNvCxnSpPr>
          <p:nvPr/>
        </p:nvCxnSpPr>
        <p:spPr>
          <a:xfrm flipH="1">
            <a:off x="3907367" y="4923842"/>
            <a:ext cx="25006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9A0F4D86-8F93-827E-55B8-D5F7455D2165}"/>
              </a:ext>
            </a:extLst>
          </p:cNvPr>
          <p:cNvGrpSpPr/>
          <p:nvPr/>
        </p:nvGrpSpPr>
        <p:grpSpPr>
          <a:xfrm>
            <a:off x="4327245" y="3095042"/>
            <a:ext cx="561392" cy="2019345"/>
            <a:chOff x="1480457" y="2844010"/>
            <a:chExt cx="852196" cy="3065378"/>
          </a:xfrm>
        </p:grpSpPr>
        <p:cxnSp>
          <p:nvCxnSpPr>
            <p:cNvPr id="15" name="ตัวเชื่อมต่อตรง 14">
              <a:extLst>
                <a:ext uri="{FF2B5EF4-FFF2-40B4-BE49-F238E27FC236}">
                  <a16:creationId xmlns:a16="http://schemas.microsoft.com/office/drawing/2014/main" id="{CC5A5202-B4FD-0200-1C12-45B0AD9B28D5}"/>
                </a:ext>
              </a:extLst>
            </p:cNvPr>
            <p:cNvCxnSpPr>
              <a:cxnSpLocks/>
            </p:cNvCxnSpPr>
            <p:nvPr/>
          </p:nvCxnSpPr>
          <p:spPr>
            <a:xfrm>
              <a:off x="1909662" y="2844010"/>
              <a:ext cx="0" cy="30653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545AAAD4-DF19-A38C-F4AD-D720D974DE31}"/>
                </a:ext>
              </a:extLst>
            </p:cNvPr>
            <p:cNvSpPr/>
            <p:nvPr/>
          </p:nvSpPr>
          <p:spPr>
            <a:xfrm>
              <a:off x="1480457" y="2991530"/>
              <a:ext cx="852196" cy="259439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799"/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7E0DCC6-61A3-ABE7-CC4B-9738D9D148E5}"/>
              </a:ext>
            </a:extLst>
          </p:cNvPr>
          <p:cNvGrpSpPr/>
          <p:nvPr/>
        </p:nvGrpSpPr>
        <p:grpSpPr>
          <a:xfrm>
            <a:off x="5003714" y="2759139"/>
            <a:ext cx="561392" cy="2355248"/>
            <a:chOff x="1496984" y="2334107"/>
            <a:chExt cx="852196" cy="3575281"/>
          </a:xfrm>
          <a:solidFill>
            <a:srgbClr val="C00000"/>
          </a:solidFill>
        </p:grpSpPr>
        <p:cxnSp>
          <p:nvCxnSpPr>
            <p:cNvPr id="18" name="ตัวเชื่อมต่อตรง 17">
              <a:extLst>
                <a:ext uri="{FF2B5EF4-FFF2-40B4-BE49-F238E27FC236}">
                  <a16:creationId xmlns:a16="http://schemas.microsoft.com/office/drawing/2014/main" id="{4C882E48-61E0-421B-5130-EEEC3312100D}"/>
                </a:ext>
              </a:extLst>
            </p:cNvPr>
            <p:cNvCxnSpPr>
              <a:cxnSpLocks/>
            </p:cNvCxnSpPr>
            <p:nvPr/>
          </p:nvCxnSpPr>
          <p:spPr>
            <a:xfrm>
              <a:off x="1909661" y="2334107"/>
              <a:ext cx="0" cy="3575281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97B9E198-71F7-5175-F028-6DFB9D826CE6}"/>
                </a:ext>
              </a:extLst>
            </p:cNvPr>
            <p:cNvSpPr/>
            <p:nvPr/>
          </p:nvSpPr>
          <p:spPr>
            <a:xfrm>
              <a:off x="1496984" y="2957315"/>
              <a:ext cx="852196" cy="2645716"/>
            </a:xfrm>
            <a:prstGeom prst="rect">
              <a:avLst/>
            </a:prstGeom>
            <a:grpFill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799"/>
            </a:p>
          </p:txBody>
        </p:sp>
      </p:grp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FCF44DB-3D2C-5027-128B-5756B6F280D6}"/>
              </a:ext>
            </a:extLst>
          </p:cNvPr>
          <p:cNvSpPr txBox="1"/>
          <p:nvPr/>
        </p:nvSpPr>
        <p:spPr>
          <a:xfrm>
            <a:off x="2902981" y="3030396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Kanit Light" pitchFamily="2" charset="-34"/>
                <a:cs typeface="Kanit Light" pitchFamily="2" charset="-34"/>
              </a:rPr>
              <a:t>BuySide</a:t>
            </a:r>
            <a:r>
              <a:rPr lang="en-US" sz="900" dirty="0">
                <a:latin typeface="Kanit Light" pitchFamily="2" charset="-34"/>
                <a:cs typeface="Kanit Light" pitchFamily="2" charset="-34"/>
              </a:rPr>
              <a:t> Liquidity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C4216482-DA15-29E8-873A-72943ADE4188}"/>
              </a:ext>
            </a:extLst>
          </p:cNvPr>
          <p:cNvSpPr txBox="1"/>
          <p:nvPr/>
        </p:nvSpPr>
        <p:spPr>
          <a:xfrm>
            <a:off x="4153282" y="2851010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High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64D68DF2-ABF5-DEAF-7903-88BA38BD49B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607941" y="3081842"/>
            <a:ext cx="702866" cy="3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6F706FDB-FC17-D658-0BE2-E77BE8259664}"/>
              </a:ext>
            </a:extLst>
          </p:cNvPr>
          <p:cNvSpPr txBox="1"/>
          <p:nvPr/>
        </p:nvSpPr>
        <p:spPr>
          <a:xfrm>
            <a:off x="3876265" y="4987812"/>
            <a:ext cx="231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Kanit Light" pitchFamily="2" charset="-34"/>
                <a:cs typeface="Kanit Light" pitchFamily="2" charset="-34"/>
              </a:rPr>
              <a:t>Range Low</a:t>
            </a:r>
            <a:endParaRPr lang="th-TH" sz="900" dirty="0">
              <a:latin typeface="Kanit Light" pitchFamily="2" charset="-34"/>
              <a:cs typeface="Kanit Light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8302C444-C2D2-8F25-856B-447D7148A322}"/>
              </a:ext>
            </a:extLst>
          </p:cNvPr>
          <p:cNvSpPr txBox="1"/>
          <p:nvPr/>
        </p:nvSpPr>
        <p:spPr>
          <a:xfrm>
            <a:off x="597052" y="1026968"/>
            <a:ext cx="231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Kanit Light" pitchFamily="2" charset="-34"/>
                <a:cs typeface="Kanit Light" pitchFamily="2" charset="-34"/>
              </a:rPr>
              <a:t>HTF</a:t>
            </a:r>
            <a:endParaRPr lang="th-TH" sz="3600" dirty="0">
              <a:latin typeface="Kanit Light" pitchFamily="2" charset="-34"/>
              <a:cs typeface="Kanit Light" pitchFamily="2" charset="-34"/>
            </a:endParaRPr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CA0526C0-0EE6-BCBD-F7E6-A53961BA8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35" y="5933313"/>
            <a:ext cx="5550075" cy="3169101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E7C0F1C0-284D-8870-6988-341E9249F000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0375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E165E34-56BB-F980-3C3D-EC5FF7EF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644" y="435492"/>
            <a:ext cx="7937303" cy="21007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h-TH" dirty="0">
                <a:solidFill>
                  <a:schemeClr val="bg1"/>
                </a:solidFill>
                <a:highlight>
                  <a:srgbClr val="FFFF00"/>
                </a:highlight>
              </a:rPr>
              <a:t>เบ็ดเตล็ด</a:t>
            </a:r>
            <a:br>
              <a:rPr lang="th-TH" dirty="0"/>
            </a:br>
            <a:r>
              <a:rPr lang="th-TH" sz="2800" dirty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  <a:t>มาถึงตรงนี้  ทุกคนจะเริ่มเอ๊ะ หรือ </a:t>
            </a:r>
            <a:r>
              <a:rPr lang="th-TH" sz="2800" dirty="0" err="1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  <a:t>ตะหงิด</a:t>
            </a:r>
            <a:r>
              <a:rPr lang="th-TH" sz="2800" dirty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  <a:t>ๆ อยู่ในใจ ว่าแท่งเทียนที่เห็นมันคือ</a:t>
            </a:r>
            <a:br>
              <a:rPr lang="th-TH" sz="2800" dirty="0">
                <a:solidFill>
                  <a:schemeClr val="tx1"/>
                </a:solidFill>
                <a:latin typeface="Kanit Light" pitchFamily="2" charset="-34"/>
                <a:cs typeface="Kanit Light" pitchFamily="2" charset="-34"/>
              </a:rPr>
            </a:b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1732594-4DA4-EB02-9051-5012A881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989" y="3155588"/>
            <a:ext cx="7550611" cy="6293222"/>
          </a:xfrm>
        </p:spPr>
        <p:txBody>
          <a:bodyPr/>
          <a:lstStyle/>
          <a:p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Price Action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ตระกูล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Engulfing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หรือ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Confirmation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ใช่ไหม </a:t>
            </a:r>
          </a:p>
          <a:p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คำตอบก็คือ  ใช่ครับ</a:t>
            </a:r>
          </a:p>
          <a:p>
            <a:endParaRPr lang="th-TH" sz="2400" b="1" dirty="0">
              <a:solidFill>
                <a:srgbClr val="FFFF00"/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กรณี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2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แท่ง มันคือ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Bullish - Bearish Engulfing , Black-White  Marubozu</a:t>
            </a:r>
            <a:b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</a:b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กรณี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3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แท่ง มันคือ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Morning - Evening Star , Three inside Up - Down</a:t>
            </a:r>
          </a:p>
          <a:p>
            <a:endParaRPr lang="en-US" sz="2400" b="1" dirty="0">
              <a:solidFill>
                <a:srgbClr val="FFFF00"/>
              </a:solidFill>
              <a:latin typeface="Kanit Light" pitchFamily="2" charset="-34"/>
              <a:cs typeface="Kanit Light" pitchFamily="2" charset="-34"/>
            </a:endParaRPr>
          </a:p>
          <a:p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*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กราฟจริงก็จะมี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 Tower Top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และ </a:t>
            </a:r>
            <a:r>
              <a:rPr lang="en-US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Tower Bottom </a:t>
            </a:r>
            <a:r>
              <a:rPr lang="th-TH" sz="24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ด้วย</a:t>
            </a:r>
          </a:p>
          <a:p>
            <a:endParaRPr lang="th-TH" sz="2400" b="1" dirty="0">
              <a:solidFill>
                <a:srgbClr val="FFFF00"/>
              </a:solidFill>
              <a:latin typeface="Kanit Light" pitchFamily="2" charset="-34"/>
              <a:cs typeface="Kanit Light" pitchFamily="2" charset="-34"/>
            </a:endParaRPr>
          </a:p>
          <a:p>
            <a:endParaRPr lang="th-TH" dirty="0">
              <a:solidFill>
                <a:srgbClr val="FFFF00"/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6D19666-5072-6EDB-4179-C4E75B19848E}"/>
              </a:ext>
            </a:extLst>
          </p:cNvPr>
          <p:cNvSpPr txBox="1"/>
          <p:nvPr/>
        </p:nvSpPr>
        <p:spPr>
          <a:xfrm>
            <a:off x="659394" y="7749120"/>
            <a:ext cx="8888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Kanit Light" pitchFamily="2" charset="-34"/>
                <a:cs typeface="Kanit Light" pitchFamily="2" charset="-34"/>
              </a:rPr>
              <a:t>เพิ่มเติมคือขึ้นมาที่เพื่อน</a:t>
            </a:r>
            <a:r>
              <a:rPr lang="th-TH" sz="3200" dirty="0" err="1">
                <a:latin typeface="Kanit Light" pitchFamily="2" charset="-34"/>
                <a:cs typeface="Kanit Light" pitchFamily="2" charset="-34"/>
              </a:rPr>
              <a:t>ๆต้</a:t>
            </a:r>
            <a:r>
              <a:rPr lang="th-TH" sz="3200" dirty="0">
                <a:latin typeface="Kanit Light" pitchFamily="2" charset="-34"/>
                <a:cs typeface="Kanit Light" pitchFamily="2" charset="-34"/>
              </a:rPr>
              <a:t>องสนใจคือ</a:t>
            </a:r>
            <a:br>
              <a:rPr lang="th-TH" sz="3200" dirty="0">
                <a:latin typeface="Kanit Light" pitchFamily="2" charset="-34"/>
                <a:cs typeface="Kanit Light" pitchFamily="2" charset="-34"/>
              </a:rPr>
            </a:br>
            <a:r>
              <a:rPr lang="th-TH" sz="3200" dirty="0">
                <a:latin typeface="Kanit Light" pitchFamily="2" charset="-34"/>
                <a:cs typeface="Kanit Light" pitchFamily="2" charset="-34"/>
              </a:rPr>
              <a:t>การที่ราคาวิ่งไป </a:t>
            </a:r>
            <a:r>
              <a:rPr lang="en-US" sz="3200" dirty="0">
                <a:latin typeface="Kanit Light" pitchFamily="2" charset="-34"/>
                <a:cs typeface="Kanit Light" pitchFamily="2" charset="-34"/>
              </a:rPr>
              <a:t>Manipulation </a:t>
            </a:r>
            <a:r>
              <a:rPr lang="th-TH" sz="3200" dirty="0">
                <a:latin typeface="Kanit Light" pitchFamily="2" charset="-34"/>
                <a:cs typeface="Kanit Light" pitchFamily="2" charset="-34"/>
              </a:rPr>
              <a:t>มันวิ่งไปหา </a:t>
            </a:r>
            <a:r>
              <a:rPr lang="en-US" sz="3200" dirty="0">
                <a:latin typeface="Kanit Light" pitchFamily="2" charset="-34"/>
                <a:cs typeface="Kanit Light" pitchFamily="2" charset="-34"/>
              </a:rPr>
              <a:t>HTF POI</a:t>
            </a:r>
            <a:br>
              <a:rPr lang="en-US" sz="3200" dirty="0">
                <a:latin typeface="Kanit Light" pitchFamily="2" charset="-34"/>
                <a:cs typeface="Kanit Light" pitchFamily="2" charset="-34"/>
              </a:rPr>
            </a:br>
            <a:r>
              <a:rPr lang="th-TH" sz="3200" dirty="0">
                <a:latin typeface="Kanit Light" pitchFamily="2" charset="-34"/>
                <a:cs typeface="Kanit Light" pitchFamily="2" charset="-34"/>
              </a:rPr>
              <a:t>และการ </a:t>
            </a:r>
            <a:r>
              <a:rPr lang="en-US" sz="3200" dirty="0">
                <a:latin typeface="Kanit Light" pitchFamily="2" charset="-34"/>
                <a:cs typeface="Kanit Light" pitchFamily="2" charset="-34"/>
              </a:rPr>
              <a:t>Sweep </a:t>
            </a:r>
            <a:r>
              <a:rPr lang="th-TH" sz="3200" dirty="0">
                <a:latin typeface="Kanit Light" pitchFamily="2" charset="-34"/>
                <a:cs typeface="Kanit Light" pitchFamily="2" charset="-34"/>
              </a:rPr>
              <a:t>จะต้องเกิดขึ้นเสมอ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E390AFB-3642-0A23-27A6-72159932460E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2976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169D4502-6014-7458-B680-63D107E6D802}"/>
              </a:ext>
            </a:extLst>
          </p:cNvPr>
          <p:cNvSpPr txBox="1"/>
          <p:nvPr/>
        </p:nvSpPr>
        <p:spPr>
          <a:xfrm>
            <a:off x="699019" y="1137849"/>
            <a:ext cx="888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Kanit Light" pitchFamily="2" charset="-34"/>
                <a:cs typeface="Kanit Light" pitchFamily="2" charset="-34"/>
              </a:rPr>
              <a:t>คำถามต่อมันแบบนี้ มันก็คือ</a:t>
            </a:r>
            <a:r>
              <a:rPr lang="en-US" dirty="0">
                <a:latin typeface="Kanit Light" pitchFamily="2" charset="-34"/>
                <a:cs typeface="Kanit Light" pitchFamily="2" charset="-34"/>
              </a:rPr>
              <a:t>  Demand Supply </a:t>
            </a:r>
            <a:r>
              <a:rPr lang="th-TH" dirty="0">
                <a:latin typeface="Kanit Light" pitchFamily="2" charset="-34"/>
                <a:cs typeface="Kanit Light" pitchFamily="2" charset="-34"/>
              </a:rPr>
              <a:t>ใช่ไหม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F9A9C72-405E-17D3-7AD9-89929BDD9570}"/>
              </a:ext>
            </a:extLst>
          </p:cNvPr>
          <p:cNvSpPr txBox="1"/>
          <p:nvPr/>
        </p:nvSpPr>
        <p:spPr>
          <a:xfrm>
            <a:off x="699019" y="1728853"/>
            <a:ext cx="9113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ถ้าเป็น </a:t>
            </a:r>
            <a:r>
              <a:rPr lang="en-US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Morning-Evening Star , Three inside up-down   : YES , </a:t>
            </a:r>
            <a:r>
              <a:rPr lang="th-TH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ใช่ครับ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E5C47B7-672C-0653-641D-B119B1F25886}"/>
              </a:ext>
            </a:extLst>
          </p:cNvPr>
          <p:cNvSpPr txBox="1"/>
          <p:nvPr/>
        </p:nvSpPr>
        <p:spPr>
          <a:xfrm>
            <a:off x="692799" y="2294845"/>
            <a:ext cx="888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Kanit Light" pitchFamily="2" charset="-34"/>
                <a:cs typeface="Kanit Light" pitchFamily="2" charset="-34"/>
              </a:rPr>
              <a:t>คำถามต่อมันแบบนี้ มันก็คือ</a:t>
            </a:r>
            <a:r>
              <a:rPr lang="en-US" dirty="0">
                <a:latin typeface="Kanit Light" pitchFamily="2" charset="-34"/>
                <a:cs typeface="Kanit Light" pitchFamily="2" charset="-34"/>
              </a:rPr>
              <a:t>  Quasimodo </a:t>
            </a:r>
            <a:r>
              <a:rPr lang="th-TH" dirty="0">
                <a:latin typeface="Kanit Light" pitchFamily="2" charset="-34"/>
                <a:cs typeface="Kanit Light" pitchFamily="2" charset="-34"/>
              </a:rPr>
              <a:t>ใช่ไหม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D3E5EA9-E7A7-5D0D-EBDE-5839CAB7B734}"/>
              </a:ext>
            </a:extLst>
          </p:cNvPr>
          <p:cNvSpPr txBox="1"/>
          <p:nvPr/>
        </p:nvSpPr>
        <p:spPr>
          <a:xfrm>
            <a:off x="742562" y="2904510"/>
            <a:ext cx="9113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ใช่ครับ การ </a:t>
            </a:r>
            <a:r>
              <a:rPr lang="en-US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Engulfing </a:t>
            </a:r>
            <a:r>
              <a:rPr lang="th-TH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เป็นการสร้าง </a:t>
            </a:r>
            <a:r>
              <a:rPr lang="en-US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Over Under </a:t>
            </a:r>
            <a:r>
              <a:rPr lang="th-TH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แก่นของ </a:t>
            </a:r>
            <a:r>
              <a:rPr lang="en-US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QM </a:t>
            </a:r>
            <a:r>
              <a:rPr lang="th-TH" sz="2000" b="1" dirty="0">
                <a:solidFill>
                  <a:srgbClr val="FFFF00"/>
                </a:solidFill>
                <a:latin typeface="Kanit Light" pitchFamily="2" charset="-34"/>
                <a:cs typeface="Kanit Light" pitchFamily="2" charset="-34"/>
              </a:rPr>
              <a:t>ครับผม</a:t>
            </a:r>
          </a:p>
        </p:txBody>
      </p: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67B43D3C-5F4F-D40A-4CED-656E6AC47478}"/>
              </a:ext>
            </a:extLst>
          </p:cNvPr>
          <p:cNvGrpSpPr/>
          <p:nvPr/>
        </p:nvGrpSpPr>
        <p:grpSpPr>
          <a:xfrm>
            <a:off x="6201097" y="4857737"/>
            <a:ext cx="1714124" cy="1779753"/>
            <a:chOff x="6517835" y="2044262"/>
            <a:chExt cx="3224104" cy="3347545"/>
          </a:xfrm>
        </p:grpSpPr>
        <p:cxnSp>
          <p:nvCxnSpPr>
            <p:cNvPr id="9" name="ตัวเชื่อมต่อตรง 8">
              <a:extLst>
                <a:ext uri="{FF2B5EF4-FFF2-40B4-BE49-F238E27FC236}">
                  <a16:creationId xmlns:a16="http://schemas.microsoft.com/office/drawing/2014/main" id="{F687E08A-A838-DD79-8B13-A70FEBC16816}"/>
                </a:ext>
              </a:extLst>
            </p:cNvPr>
            <p:cNvCxnSpPr>
              <a:cxnSpLocks/>
            </p:cNvCxnSpPr>
            <p:nvPr/>
          </p:nvCxnSpPr>
          <p:spPr>
            <a:xfrm>
              <a:off x="8535206" y="2044262"/>
              <a:ext cx="0" cy="1392621"/>
            </a:xfrm>
            <a:prstGeom prst="line">
              <a:avLst/>
            </a:prstGeom>
            <a:solidFill>
              <a:srgbClr val="FF0000">
                <a:alpha val="50980"/>
              </a:srgbClr>
            </a:solidFill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ตัวเชื่อมต่อตรง 9">
              <a:extLst>
                <a:ext uri="{FF2B5EF4-FFF2-40B4-BE49-F238E27FC236}">
                  <a16:creationId xmlns:a16="http://schemas.microsoft.com/office/drawing/2014/main" id="{6286C9C2-91E9-EF75-47F1-518D6CD75D98}"/>
                </a:ext>
              </a:extLst>
            </p:cNvPr>
            <p:cNvCxnSpPr>
              <a:cxnSpLocks/>
            </p:cNvCxnSpPr>
            <p:nvPr/>
          </p:nvCxnSpPr>
          <p:spPr>
            <a:xfrm>
              <a:off x="9368676" y="3002280"/>
              <a:ext cx="0" cy="2389527"/>
            </a:xfrm>
            <a:prstGeom prst="line">
              <a:avLst/>
            </a:prstGeom>
            <a:solidFill>
              <a:srgbClr val="FF0000">
                <a:alpha val="50980"/>
              </a:srgbClr>
            </a:solidFill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C265682F-3EB1-55A9-8804-D066502CD873}"/>
                </a:ext>
              </a:extLst>
            </p:cNvPr>
            <p:cNvGrpSpPr/>
            <p:nvPr/>
          </p:nvGrpSpPr>
          <p:grpSpPr>
            <a:xfrm>
              <a:off x="7304586" y="2197081"/>
              <a:ext cx="707797" cy="3062296"/>
              <a:chOff x="1480457" y="2481943"/>
              <a:chExt cx="852196" cy="3949353"/>
            </a:xfrm>
          </p:grpSpPr>
          <p:cxnSp>
            <p:nvCxnSpPr>
              <p:cNvPr id="16" name="ตัวเชื่อมต่อตรง 15">
                <a:extLst>
                  <a:ext uri="{FF2B5EF4-FFF2-40B4-BE49-F238E27FC236}">
                    <a16:creationId xmlns:a16="http://schemas.microsoft.com/office/drawing/2014/main" id="{266EF195-D5B8-0B37-C012-64E25F724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9663" y="2481943"/>
                <a:ext cx="0" cy="394935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สี่เหลี่ยมผืนผ้า 16">
                <a:extLst>
                  <a:ext uri="{FF2B5EF4-FFF2-40B4-BE49-F238E27FC236}">
                    <a16:creationId xmlns:a16="http://schemas.microsoft.com/office/drawing/2014/main" id="{D9D18584-2BE2-9D73-3149-68C2C3060126}"/>
                  </a:ext>
                </a:extLst>
              </p:cNvPr>
              <p:cNvSpPr/>
              <p:nvPr/>
            </p:nvSpPr>
            <p:spPr>
              <a:xfrm>
                <a:off x="1480457" y="2851405"/>
                <a:ext cx="852196" cy="335216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sz="2799"/>
              </a:p>
            </p:txBody>
          </p:sp>
        </p:grpSp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B899584B-AC1B-C833-A18C-A30292157B69}"/>
                </a:ext>
              </a:extLst>
            </p:cNvPr>
            <p:cNvSpPr/>
            <p:nvPr/>
          </p:nvSpPr>
          <p:spPr>
            <a:xfrm>
              <a:off x="8213284" y="2490226"/>
              <a:ext cx="707797" cy="75116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799"/>
            </a:p>
          </p:txBody>
        </p:sp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34229955-D5BF-BECD-2543-A50E375DD08F}"/>
                </a:ext>
              </a:extLst>
            </p:cNvPr>
            <p:cNvSpPr/>
            <p:nvPr/>
          </p:nvSpPr>
          <p:spPr>
            <a:xfrm>
              <a:off x="9034142" y="3235084"/>
              <a:ext cx="707797" cy="164592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799"/>
            </a:p>
          </p:txBody>
        </p:sp>
        <p:cxnSp>
          <p:nvCxnSpPr>
            <p:cNvPr id="14" name="ตัวเชื่อมต่อตรง 13">
              <a:extLst>
                <a:ext uri="{FF2B5EF4-FFF2-40B4-BE49-F238E27FC236}">
                  <a16:creationId xmlns:a16="http://schemas.microsoft.com/office/drawing/2014/main" id="{9071441B-CD6C-073E-3F9C-B741A2D80208}"/>
                </a:ext>
              </a:extLst>
            </p:cNvPr>
            <p:cNvCxnSpPr>
              <a:cxnSpLocks/>
            </p:cNvCxnSpPr>
            <p:nvPr/>
          </p:nvCxnSpPr>
          <p:spPr>
            <a:xfrm>
              <a:off x="6517835" y="2197081"/>
              <a:ext cx="2035630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ตัวเชื่อมต่อตรง 14">
              <a:extLst>
                <a:ext uri="{FF2B5EF4-FFF2-40B4-BE49-F238E27FC236}">
                  <a16:creationId xmlns:a16="http://schemas.microsoft.com/office/drawing/2014/main" id="{99F2863F-C34E-E51F-2247-3ED22BBF00DD}"/>
                </a:ext>
              </a:extLst>
            </p:cNvPr>
            <p:cNvCxnSpPr>
              <a:cxnSpLocks/>
            </p:cNvCxnSpPr>
            <p:nvPr/>
          </p:nvCxnSpPr>
          <p:spPr>
            <a:xfrm>
              <a:off x="6631347" y="5275562"/>
              <a:ext cx="27373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31A438CB-B6BC-E085-F9FB-B6836853A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08" b="25085"/>
          <a:stretch/>
        </p:blipFill>
        <p:spPr>
          <a:xfrm>
            <a:off x="1556088" y="4307987"/>
            <a:ext cx="3521916" cy="2775770"/>
          </a:xfrm>
          <a:prstGeom prst="rect">
            <a:avLst/>
          </a:prstGeom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FA19F4D2-33E9-386B-2D18-2238AEBDA479}"/>
              </a:ext>
            </a:extLst>
          </p:cNvPr>
          <p:cNvSpPr/>
          <p:nvPr/>
        </p:nvSpPr>
        <p:spPr>
          <a:xfrm>
            <a:off x="1721508" y="4297580"/>
            <a:ext cx="6398456" cy="67502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HTF POI</a:t>
            </a:r>
            <a:endParaRPr lang="th-TH" dirty="0"/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0B1BF716-19E7-0FCB-D752-A3CEF8114C3D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037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983D06B1-F656-176A-7D13-65490E8E088F}"/>
              </a:ext>
            </a:extLst>
          </p:cNvPr>
          <p:cNvSpPr txBox="1"/>
          <p:nvPr/>
        </p:nvSpPr>
        <p:spPr>
          <a:xfrm>
            <a:off x="811554" y="1331406"/>
            <a:ext cx="8888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andle </a:t>
            </a:r>
            <a:r>
              <a:rPr lang="en-US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ange </a:t>
            </a:r>
            <a:r>
              <a:rPr lang="en-US" sz="5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heory</a:t>
            </a:r>
            <a:endParaRPr lang="th-TH" sz="5400" b="1" dirty="0">
              <a:latin typeface="Arial" panose="020B0604020202020204" pitchFamily="34" charset="0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B575853-55CE-DB75-2BF5-AA2556AC466A}"/>
              </a:ext>
            </a:extLst>
          </p:cNvPr>
          <p:cNvSpPr txBox="1"/>
          <p:nvPr/>
        </p:nvSpPr>
        <p:spPr>
          <a:xfrm>
            <a:off x="2834897" y="3409570"/>
            <a:ext cx="888896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solidFill>
                  <a:srgbClr val="FFFF00"/>
                </a:solidFill>
                <a:latin typeface="ThaiSans Neue UltLt" panose="02000000000000000000" pitchFamily="2" charset="-34"/>
                <a:cs typeface="ThaiSans Neue UltLt" panose="02000000000000000000" pitchFamily="2" charset="-34"/>
              </a:rPr>
              <a:t>ไม่ใช่</a:t>
            </a:r>
            <a:r>
              <a:rPr lang="th-TH" sz="3200" b="1" dirty="0">
                <a:solidFill>
                  <a:srgbClr val="FFFF00"/>
                </a:solidFill>
                <a:latin typeface="ThaiSans Neue UltLt" panose="02000000000000000000" pitchFamily="2" charset="-34"/>
                <a:cs typeface="ThaiSans Neue UltLt" panose="02000000000000000000" pitchFamily="2" charset="-34"/>
              </a:rPr>
              <a:t> ทฤษฎีใหม่ แต่เป็นชื่อเรียกที่เกิดขึ้นมาใหม่ </a:t>
            </a:r>
            <a:br>
              <a:rPr lang="th-TH" sz="3200" b="1" dirty="0">
                <a:solidFill>
                  <a:srgbClr val="FF0000"/>
                </a:solidFill>
                <a:latin typeface="ThaiSans Neue UltLt" panose="02000000000000000000" pitchFamily="2" charset="-34"/>
                <a:cs typeface="ThaiSans Neue UltLt" panose="02000000000000000000" pitchFamily="2" charset="-34"/>
              </a:rPr>
            </a:br>
            <a:r>
              <a:rPr lang="th-TH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โดยนำเอาหลักการของ </a:t>
            </a:r>
            <a:r>
              <a:rPr lang="en-US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ICT Concept </a:t>
            </a:r>
            <a:br>
              <a:rPr lang="th-TH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</a:br>
            <a:r>
              <a:rPr lang="th-TH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เข้ามาเสริมเติมแต่งทำให้ดูมีอะไร </a:t>
            </a:r>
            <a:r>
              <a:rPr lang="en-US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Advance </a:t>
            </a:r>
            <a:r>
              <a:rPr lang="th-TH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ขึ้นเท่านั้น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781F69-B4F1-3D6C-6B84-AEE2E09A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54" y="3409570"/>
            <a:ext cx="1750165" cy="17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C9F96D1D-A58F-2523-8323-A671FB034A6C}"/>
              </a:ext>
            </a:extLst>
          </p:cNvPr>
          <p:cNvSpPr txBox="1"/>
          <p:nvPr/>
        </p:nvSpPr>
        <p:spPr>
          <a:xfrm>
            <a:off x="2791355" y="5555611"/>
            <a:ext cx="8888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 </a:t>
            </a:r>
            <a:r>
              <a:rPr lang="th-TH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ไม่ได้เกิดขึ้นทุกวัน ไม่ได้สามารถใช้งานได้ตลอดเวลา</a:t>
            </a:r>
          </a:p>
          <a:p>
            <a:r>
              <a:rPr lang="th-TH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จริงอยู่ที่ทุกแท่งคือ </a:t>
            </a:r>
            <a:r>
              <a:rPr lang="en-US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Candle Range </a:t>
            </a:r>
            <a:r>
              <a:rPr lang="th-TH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แต่ไม่สามารถใช้มันได้ตลอด</a:t>
            </a:r>
            <a:br>
              <a:rPr lang="th-TH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</a:br>
            <a:r>
              <a:rPr lang="th-TH" sz="3200" b="1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ต้องดูปัจจัยแวดล้อมด้วย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B5D8AD6-2B41-B084-4326-4D64E370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2" y="5555611"/>
            <a:ext cx="1750165" cy="17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C6F30B4-0E37-87EF-5A46-B6A71A2FF3F3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4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16E4-923E-1123-EBA4-879F572B4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F07089F8-1477-D1E5-AD70-1CAE43037DAF}"/>
              </a:ext>
            </a:extLst>
          </p:cNvPr>
          <p:cNvGrpSpPr/>
          <p:nvPr/>
        </p:nvGrpSpPr>
        <p:grpSpPr>
          <a:xfrm>
            <a:off x="909782" y="3352776"/>
            <a:ext cx="7100743" cy="5634182"/>
            <a:chOff x="1366982" y="1551709"/>
            <a:chExt cx="7100743" cy="5634182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11519065-D3BE-F59F-827C-6D8B0C50A7F1}"/>
                </a:ext>
              </a:extLst>
            </p:cNvPr>
            <p:cNvGrpSpPr/>
            <p:nvPr/>
          </p:nvGrpSpPr>
          <p:grpSpPr>
            <a:xfrm>
              <a:off x="1366982" y="1551709"/>
              <a:ext cx="1219200" cy="5634182"/>
              <a:chOff x="1366982" y="1551709"/>
              <a:chExt cx="1219200" cy="5634182"/>
            </a:xfrm>
          </p:grpSpPr>
          <p:sp>
            <p:nvSpPr>
              <p:cNvPr id="8" name="สี่เหลี่ยมผืนผ้า 7">
                <a:extLst>
                  <a:ext uri="{FF2B5EF4-FFF2-40B4-BE49-F238E27FC236}">
                    <a16:creationId xmlns:a16="http://schemas.microsoft.com/office/drawing/2014/main" id="{742F5DF8-6F2A-31BD-2182-1D8969C75C3A}"/>
                  </a:ext>
                </a:extLst>
              </p:cNvPr>
              <p:cNvSpPr/>
              <p:nvPr/>
            </p:nvSpPr>
            <p:spPr>
              <a:xfrm>
                <a:off x="1366982" y="2489200"/>
                <a:ext cx="1219200" cy="3759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cxnSp>
            <p:nvCxnSpPr>
              <p:cNvPr id="9" name="ตัวเชื่อมต่อตรง 8">
                <a:extLst>
                  <a:ext uri="{FF2B5EF4-FFF2-40B4-BE49-F238E27FC236}">
                    <a16:creationId xmlns:a16="http://schemas.microsoft.com/office/drawing/2014/main" id="{127BD710-193F-2C47-953D-66CE90DD78D5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1976582" y="1551709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ตัวเชื่อมต่อตรง 9">
                <a:extLst>
                  <a:ext uri="{FF2B5EF4-FFF2-40B4-BE49-F238E27FC236}">
                    <a16:creationId xmlns:a16="http://schemas.microsoft.com/office/drawing/2014/main" id="{A616B2AC-AC02-E158-7EF6-174F9B1826DE}"/>
                  </a:ext>
                </a:extLst>
              </p:cNvPr>
              <p:cNvCxnSpPr/>
              <p:nvPr/>
            </p:nvCxnSpPr>
            <p:spPr>
              <a:xfrm>
                <a:off x="1995055" y="6248400"/>
                <a:ext cx="0" cy="9374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E22DC97A-EE36-1ABC-5FAB-D4FA753D2E71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1551709"/>
              <a:ext cx="636789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ตัวเชื่อมต่อตรง 6">
              <a:extLst>
                <a:ext uri="{FF2B5EF4-FFF2-40B4-BE49-F238E27FC236}">
                  <a16:creationId xmlns:a16="http://schemas.microsoft.com/office/drawing/2014/main" id="{729EA1B3-D9F1-28C3-C527-D51C343B9C0C}"/>
                </a:ext>
              </a:extLst>
            </p:cNvPr>
            <p:cNvCxnSpPr>
              <a:cxnSpLocks/>
            </p:cNvCxnSpPr>
            <p:nvPr/>
          </p:nvCxnSpPr>
          <p:spPr>
            <a:xfrm>
              <a:off x="1995055" y="7185891"/>
              <a:ext cx="647267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1496BD22-E30E-23F4-4945-0C1E6CFB6469}"/>
              </a:ext>
            </a:extLst>
          </p:cNvPr>
          <p:cNvSpPr txBox="1"/>
          <p:nvPr/>
        </p:nvSpPr>
        <p:spPr>
          <a:xfrm>
            <a:off x="620287" y="666698"/>
            <a:ext cx="3906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Candle Range</a:t>
            </a:r>
            <a:endParaRPr lang="th-TH" sz="7200" b="1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3AB2B716-1CD4-5E78-47C6-B6C4CA3F5701}"/>
              </a:ext>
            </a:extLst>
          </p:cNvPr>
          <p:cNvSpPr txBox="1"/>
          <p:nvPr/>
        </p:nvSpPr>
        <p:spPr>
          <a:xfrm rot="5400000">
            <a:off x="8319833" y="664540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TRADERDEN</a:t>
            </a:r>
            <a:endParaRPr lang="th-TH" sz="1600" b="1" dirty="0">
              <a:latin typeface="Arial" panose="020B0604020202020204" pitchFamily="34" charset="0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042B52E1-139E-9C2F-97BF-1AF9A9F9423F}"/>
              </a:ext>
            </a:extLst>
          </p:cNvPr>
          <p:cNvSpPr txBox="1"/>
          <p:nvPr/>
        </p:nvSpPr>
        <p:spPr>
          <a:xfrm>
            <a:off x="1519382" y="1694571"/>
            <a:ext cx="61815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ง่ายที่สุดคือการกำหนด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Range 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ระดับวัน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F7304A6C-EAF3-F1CB-8CC1-134E031BAD7B}"/>
              </a:ext>
            </a:extLst>
          </p:cNvPr>
          <p:cNvSpPr txBox="1"/>
          <p:nvPr/>
        </p:nvSpPr>
        <p:spPr>
          <a:xfrm>
            <a:off x="1560093" y="2677318"/>
            <a:ext cx="7812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เหนือ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CRT-H 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มีอะไรบ้าง เช่น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FVG , OB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F7CFB6A-2B51-CC10-6EDF-4DB0E46A4307}"/>
              </a:ext>
            </a:extLst>
          </p:cNvPr>
          <p:cNvSpPr txBox="1"/>
          <p:nvPr/>
        </p:nvSpPr>
        <p:spPr>
          <a:xfrm>
            <a:off x="1700357" y="9013208"/>
            <a:ext cx="5751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ใต้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CRT-L </a:t>
            </a:r>
            <a:r>
              <a:rPr lang="th-TH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มีอะไรบ้าง เช่น </a:t>
            </a:r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FVG , OB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414EAF52-38A5-28EE-1A8E-52BCA318E26D}"/>
              </a:ext>
            </a:extLst>
          </p:cNvPr>
          <p:cNvSpPr txBox="1"/>
          <p:nvPr/>
        </p:nvSpPr>
        <p:spPr>
          <a:xfrm rot="16200000">
            <a:off x="293440" y="5879128"/>
            <a:ext cx="2204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haiSans Neue ExtLt" panose="02000000000000000000" pitchFamily="2" charset="-34"/>
                <a:cs typeface="ThaiSans Neue ExtLt" panose="02000000000000000000" pitchFamily="2" charset="-34"/>
              </a:rPr>
              <a:t>Daily Candle</a:t>
            </a:r>
            <a:endParaRPr lang="th-TH" sz="4400" dirty="0">
              <a:latin typeface="ThaiSans Neue ExtLt" panose="02000000000000000000" pitchFamily="2" charset="-34"/>
              <a:cs typeface="ThaiSans Neue ExtLt" panose="020000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E060D5C-F1F8-1278-7D52-CF8318FBCD27}"/>
              </a:ext>
            </a:extLst>
          </p:cNvPr>
          <p:cNvSpPr txBox="1"/>
          <p:nvPr/>
        </p:nvSpPr>
        <p:spPr>
          <a:xfrm>
            <a:off x="620287" y="343533"/>
            <a:ext cx="565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th-TH" sz="3600" dirty="0">
                <a:latin typeface="ThaiSans Neue UltLt" panose="02000000000000000000" pitchFamily="2" charset="-34"/>
                <a:cs typeface="ThaiSans Neue UltLt" panose="02000000000000000000" pitchFamily="2" charset="-34"/>
              </a:rPr>
              <a:t>แนวคิด</a:t>
            </a:r>
            <a:r>
              <a:rPr lang="th-TH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เบื้องหลังการเทรด </a:t>
            </a:r>
            <a:r>
              <a:rPr lang="en-US" sz="3600" dirty="0">
                <a:effectLst/>
                <a:latin typeface="ThaiSans Neue UltLt" panose="02000000000000000000" pitchFamily="2" charset="-34"/>
                <a:cs typeface="ThaiSans Neue UltLt" panose="02000000000000000000" pitchFamily="2" charset="-34"/>
              </a:rPr>
              <a:t>CRT</a:t>
            </a:r>
          </a:p>
        </p:txBody>
      </p:sp>
    </p:spTree>
    <p:extLst>
      <p:ext uri="{BB962C8B-B14F-4D97-AF65-F5344CB8AC3E}">
        <p14:creationId xmlns:p14="http://schemas.microsoft.com/office/powerpoint/2010/main" val="2299741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อิออน">
  <a:themeElements>
    <a:clrScheme name="อิออน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อิออน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อิออน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852</TotalTime>
  <Words>3342</Words>
  <Application>Microsoft Office PowerPoint</Application>
  <PresentationFormat>กำหนดเอง</PresentationFormat>
  <Paragraphs>565</Paragraphs>
  <Slides>87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87</vt:i4>
      </vt:variant>
    </vt:vector>
  </HeadingPairs>
  <TitlesOfParts>
    <vt:vector size="101" baseType="lpstr">
      <vt:lpstr>Arial</vt:lpstr>
      <vt:lpstr>Arial Black</vt:lpstr>
      <vt:lpstr>Calibri</vt:lpstr>
      <vt:lpstr>Century Gothic</vt:lpstr>
      <vt:lpstr>Kanit Light</vt:lpstr>
      <vt:lpstr>Kittithada Thin 35 (กิตติธาดา ท</vt:lpstr>
      <vt:lpstr>PSL AsadongAD</vt:lpstr>
      <vt:lpstr>Quark</vt:lpstr>
      <vt:lpstr>ThaiSans Neue ExtLt</vt:lpstr>
      <vt:lpstr>ThaiSans Neue Light</vt:lpstr>
      <vt:lpstr>ThaiSans Neue UltLt</vt:lpstr>
      <vt:lpstr>TwitterChirp</vt:lpstr>
      <vt:lpstr>Wingdings 3</vt:lpstr>
      <vt:lpstr>อิออน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ข้อควรรู้ทั่วไปเกี่ยวกับ CRT</vt:lpstr>
      <vt:lpstr>องค์ประกอบของ CRT มี 3 ส่วน</vt:lpstr>
      <vt:lpstr>CRT &gt; Time คืออะไร</vt:lpstr>
      <vt:lpstr>CRT Entry Time Frames</vt:lpstr>
      <vt:lpstr>กำหนดแท่ง 4H แท่งไหนดี ??</vt:lpstr>
      <vt:lpstr>ดังนั้นแล้ว  1 5 9 ที่ Share กันในโลก Social  ก็คือเวลาที่แท่งเทียน H4 อ้างอิง ตามช่วงตลาดอเมริกา UTC-4 หรือ New York am นั่นเอง ถ้าเป็น EST ก็จะเป็น 3-6-9 ตามเวลาประเทศไทยก็ บ่ายโมง / 5 โมง / 3 ทุ่ม</vt:lpstr>
      <vt:lpstr>High Probability  CRT formations &amp; Purge times: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Example Weekly PO3 / OLHC:  ~ Monday Range (Accumulation)  ~ Tuesday Low of the Week (Manipulation)  ~ Wednesday &amp; Thursday Classic Buy Candles (Distribution)  ~ Friday High of the Week.</vt:lpstr>
      <vt:lpstr>Timeframe ที่เราจะใช้เทรด CRT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CRT Timeframe Alignment Macro&gt;Micro&gt;Nano</vt:lpstr>
      <vt:lpstr>CRT &gt; Time คืออะไร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High Probability CRT CRT+KEY LEVEL</vt:lpstr>
      <vt:lpstr>CRT สามารถใช้กับ  External Range Liquidity           &lt;&gt;  Internal Range Liquidity</vt:lpstr>
      <vt:lpstr>High Probability CRT CRT+KEY LEVEL</vt:lpstr>
      <vt:lpstr>High Probability CRT CRT+KEY LEVEL</vt:lpstr>
      <vt:lpstr>CRT สามารถใช้กับ  ICT Weekly Profile ได้ดีมากๆ เช่น</vt:lpstr>
      <vt:lpstr>Micro Time 15.00-16.30 9.00-10.30</vt:lpstr>
      <vt:lpstr>ซุปเต่า</vt:lpstr>
      <vt:lpstr>งานนำเสนอ PowerPoint</vt:lpstr>
      <vt:lpstr>ทุกแท่งเทียนล้วนเกิดขึ้น และมีรูปแบบตามแนวคิดของ Power Of Three เสมอ</vt:lpstr>
      <vt:lpstr>Candle Range Theory &amp; Power Of Three (PO3)</vt:lpstr>
      <vt:lpstr>Candle Range Theory &amp; Power Of Three (PO3)</vt:lpstr>
      <vt:lpstr>Candle Range Theory &amp; Power Of Three (PO3)</vt:lpstr>
      <vt:lpstr>Candle Range Theory &amp; Power Of Three (PO3)</vt:lpstr>
      <vt:lpstr>Turtle Soup  (Manipulation Phase)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การทำกำไรโดยใช้หลักการ Candle Range Theory </vt:lpstr>
      <vt:lpstr>งานนำเสนอ PowerPoint</vt:lpstr>
      <vt:lpstr>ไม่ใช่ทุกแท่งที่จะกำหนดเป็น Candle Range Theory ได้ </vt:lpstr>
      <vt:lpstr>งานนำเสนอ PowerPoint</vt:lpstr>
      <vt:lpstr>งานนำเสนอ PowerPoint</vt:lpstr>
      <vt:lpstr>วิธีเทรด </vt:lpstr>
      <vt:lpstr>เทรด Setup ที่รีด R:R ได้ดีที่สุด ทดสอบมาให้แล้ว</vt:lpstr>
      <vt:lpstr>งานนำเสนอ PowerPoint</vt:lpstr>
      <vt:lpstr>เบ็ดเตล็ด มาถึงตรงนี้  ทุกคนจะเริ่มเอ๊ะ หรือ ตะหงิดๆ อยู่ในใจ ว่าแท่งเทียนที่เห็นมันคือ 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Den Chiangrai</dc:creator>
  <cp:lastModifiedBy>Den Chiangrai</cp:lastModifiedBy>
  <cp:revision>25</cp:revision>
  <dcterms:created xsi:type="dcterms:W3CDTF">2024-05-31T04:15:39Z</dcterms:created>
  <dcterms:modified xsi:type="dcterms:W3CDTF">2024-11-29T16:51:16Z</dcterms:modified>
</cp:coreProperties>
</file>